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61" r:id="rId4"/>
    <p:sldId id="279" r:id="rId5"/>
    <p:sldId id="278" r:id="rId6"/>
    <p:sldId id="258" r:id="rId7"/>
    <p:sldId id="269" r:id="rId8"/>
    <p:sldId id="264" r:id="rId9"/>
    <p:sldId id="273" r:id="rId10"/>
    <p:sldId id="270" r:id="rId11"/>
    <p:sldId id="274" r:id="rId12"/>
    <p:sldId id="276" r:id="rId13"/>
    <p:sldId id="277"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Franklin Gothic Book" panose="020B0503020102020204" pitchFamily="34"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Daronats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snapToGrid="0" snapToObjects="1">
      <p:cViewPr varScale="1">
        <p:scale>
          <a:sx n="82" d="100"/>
          <a:sy n="82" d="100"/>
        </p:scale>
        <p:origin x="163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23557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Introduce purpose for the session and thank students for hosting us.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How can they gain experience? This a great way to invite them to a Chapter meeting or PRSSA hosted event.</a:t>
            </a: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solidFill>
                  <a:srgbClr val="800000"/>
                </a:solidFill>
              </a:rPr>
              <a:t>Leave this information as is, letting members know they may connect with the National Committee members. (Or, alternatively, alter it to your personal contact information and change the headline accordingly.)</a:t>
            </a: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Take </a:t>
            </a:r>
            <a:r>
              <a:rPr lang="en-US"/>
              <a:t>q</a:t>
            </a:r>
            <a:r>
              <a:rPr lang="en-US" sz="1200" b="0" i="0" u="none" strike="noStrike" cap="none">
                <a:solidFill>
                  <a:schemeClr val="dk1"/>
                </a:solidFill>
                <a:latin typeface="Calibri"/>
                <a:ea typeface="Calibri"/>
                <a:cs typeface="Calibri"/>
                <a:sym typeface="Calibri"/>
              </a:rPr>
              <a:t>uestions</a:t>
            </a:r>
          </a:p>
        </p:txBody>
      </p:sp>
      <p:sp>
        <p:nvSpPr>
          <p:cNvPr id="387" name="Shape 3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12</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Define PR. Talk about how it is a mix of different strategies and tactics to build relationships and achieve goals. What does it mean to you?</a:t>
            </a: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Define PR. Talk about how it is a mix of different strategies and tactics to build relationships and achieve goals. What does it mean to you?</a:t>
            </a: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28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Define PR. Talk about how it is a mix of different strategies and tactics to build relationships and achieve goals. What does it mean to you?</a:t>
            </a: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460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solidFill>
                  <a:srgbClr val="000000"/>
                </a:solidFill>
              </a:rPr>
              <a:t>Take this time to explain the role of PRSSA. Explain how often your Chapter meets and other activities your Chapter does. Also, mention PRSSA as national organization and highlight things like National Conference, National Assembly and Leadership Rally.</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Ask,</a:t>
            </a:r>
          </a:p>
          <a:p>
            <a:pPr marL="171450" marR="0" lvl="0" indent="-171450" algn="l" rtl="0">
              <a:spcBef>
                <a:spcPts val="0"/>
              </a:spcBef>
              <a:buClr>
                <a:schemeClr val="dk1"/>
              </a:buClr>
              <a:buSzPct val="100000"/>
              <a:buFont typeface="Arial"/>
              <a:buChar char="•"/>
            </a:pPr>
            <a:r>
              <a:rPr lang="en-US"/>
              <a:t>Who here volunteers</a:t>
            </a:r>
            <a:r>
              <a:rPr lang="en-US" sz="1200" b="0" i="0" u="none" strike="noStrike" cap="none">
                <a:solidFill>
                  <a:schemeClr val="dk1"/>
                </a:solidFill>
                <a:latin typeface="Calibri"/>
                <a:ea typeface="Calibri"/>
                <a:cs typeface="Calibri"/>
                <a:sym typeface="Calibri"/>
              </a:rPr>
              <a:t>?</a:t>
            </a:r>
          </a:p>
          <a:p>
            <a:pPr marL="171450" marR="0" lvl="0" indent="-171450" algn="l" rtl="0">
              <a:spcBef>
                <a:spcPts val="0"/>
              </a:spcBef>
              <a:buClr>
                <a:schemeClr val="dk1"/>
              </a:buClr>
              <a:buSzPct val="100000"/>
              <a:buFont typeface="Arial"/>
              <a:buChar char="•"/>
            </a:pPr>
            <a:r>
              <a:rPr lang="en-US"/>
              <a:t>Who plays on a team</a:t>
            </a:r>
            <a:r>
              <a:rPr lang="en-US" sz="1200" b="0" i="0" u="none" strike="noStrike" cap="none">
                <a:solidFill>
                  <a:schemeClr val="dk1"/>
                </a:solidFill>
                <a:latin typeface="Calibri"/>
                <a:ea typeface="Calibri"/>
                <a:cs typeface="Calibri"/>
                <a:sym typeface="Calibri"/>
              </a:rPr>
              <a:t>?</a:t>
            </a:r>
          </a:p>
          <a:p>
            <a:pPr marL="628650" marR="0" lvl="1" indent="-171450" algn="l" rtl="0">
              <a:spcBef>
                <a:spcPts val="0"/>
              </a:spcBef>
              <a:buClr>
                <a:schemeClr val="dk1"/>
              </a:buClr>
              <a:buSzPct val="100000"/>
              <a:buFont typeface="Arial"/>
              <a:buChar char="•"/>
            </a:pPr>
            <a:r>
              <a:rPr lang="en-US"/>
              <a:t>In PR we try to put others first. We aren’t always the ones in front of the crowd. We get to have a lot of fun/fulfillment from behind the scenes.</a:t>
            </a:r>
          </a:p>
          <a:p>
            <a:pPr marR="0" lvl="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In PR, relationships are mutually beneficial, meaning both sides get something out of it. It’s just like how you are there for your family, and they are there for you in return. Relationships mean spending time with them and getting to know them. Both sides get value from the relationship.</a:t>
            </a: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Talk about the things students can be doing now to get ahead. Show them how they can use social media to their advantage.</a:t>
            </a:r>
          </a:p>
        </p:txBody>
      </p:sp>
      <p:sp>
        <p:nvSpPr>
          <p:cNvPr id="335" name="Shape 3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t>Show how core skills of PR are applicable to many various professions.</a:t>
            </a: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prssa.prsa.org/about-prssa/divers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divers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mckinsey.com/business-functions/organization/our-insights/why-diversity-matt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prssa.prsa.org/highschoo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4381"/>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0" y="2440057"/>
            <a:ext cx="9144000" cy="183423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FFFFFF"/>
              </a:buClr>
              <a:buSzPct val="25000"/>
              <a:buFont typeface="Source Sans Pro"/>
              <a:buNone/>
            </a:pPr>
            <a:r>
              <a:rPr lang="en-US" sz="6600" b="1" i="0" u="none" strike="noStrike" cap="none" dirty="0">
                <a:solidFill>
                  <a:srgbClr val="FFFFFF"/>
                </a:solidFill>
                <a:latin typeface="Franklin Gothic Book" panose="020B0503020102020204" pitchFamily="34" charset="0"/>
                <a:ea typeface="Source Sans Pro"/>
                <a:cs typeface="Source Sans Pro"/>
                <a:sym typeface="Source Sans Pro"/>
              </a:rPr>
              <a:t>Diversity in Public Relations</a:t>
            </a:r>
            <a:endParaRPr lang="en-US" sz="4200" b="1" i="1" u="none" strike="noStrike" cap="none" dirty="0">
              <a:solidFill>
                <a:srgbClr val="FFFFFF"/>
              </a:solidFill>
              <a:latin typeface="Franklin Gothic Book" panose="020B0503020102020204" pitchFamily="34" charset="0"/>
              <a:ea typeface="Source Sans Pro"/>
              <a:cs typeface="Source Sans Pro"/>
              <a:sym typeface="Source Sans Pro"/>
            </a:endParaRPr>
          </a:p>
        </p:txBody>
      </p:sp>
      <p:cxnSp>
        <p:nvCxnSpPr>
          <p:cNvPr id="165" name="Shape 165"/>
          <p:cNvCxnSpPr/>
          <p:nvPr/>
        </p:nvCxnSpPr>
        <p:spPr>
          <a:xfrm rot="10800000" flipH="1">
            <a:off x="0" y="0"/>
            <a:ext cx="3517899" cy="2170932"/>
          </a:xfrm>
          <a:prstGeom prst="straightConnector1">
            <a:avLst/>
          </a:prstGeom>
          <a:noFill/>
          <a:ln w="25400" cap="flat" cmpd="sng">
            <a:solidFill>
              <a:srgbClr val="E36C09"/>
            </a:solidFill>
            <a:prstDash val="solid"/>
            <a:round/>
            <a:headEnd type="none" w="med" len="med"/>
            <a:tailEnd type="none" w="med" len="med"/>
          </a:ln>
        </p:spPr>
      </p:cxnSp>
      <p:cxnSp>
        <p:nvCxnSpPr>
          <p:cNvPr id="166" name="Shape 166"/>
          <p:cNvCxnSpPr/>
          <p:nvPr/>
        </p:nvCxnSpPr>
        <p:spPr>
          <a:xfrm rot="10800000" flipH="1">
            <a:off x="5520267" y="4627800"/>
            <a:ext cx="3623733" cy="2230199"/>
          </a:xfrm>
          <a:prstGeom prst="straightConnector1">
            <a:avLst/>
          </a:prstGeom>
          <a:noFill/>
          <a:ln w="25400" cap="flat" cmpd="sng">
            <a:solidFill>
              <a:srgbClr val="E36C09"/>
            </a:solidFill>
            <a:prstDash val="solid"/>
            <a:round/>
            <a:headEnd type="none" w="med" len="med"/>
            <a:tailEnd type="none" w="med" len="med"/>
          </a:ln>
        </p:spPr>
      </p:cxnSp>
      <p:pic>
        <p:nvPicPr>
          <p:cNvPr id="167" name="Shape 167"/>
          <p:cNvPicPr preferRelativeResize="0"/>
          <p:nvPr/>
        </p:nvPicPr>
        <p:blipFill rotWithShape="1">
          <a:blip r:embed="rId3">
            <a:alphaModFix/>
          </a:blip>
          <a:srcRect/>
          <a:stretch/>
        </p:blipFill>
        <p:spPr>
          <a:xfrm>
            <a:off x="6932464" y="145668"/>
            <a:ext cx="2070099" cy="1167522"/>
          </a:xfrm>
          <a:prstGeom prst="rect">
            <a:avLst/>
          </a:prstGeom>
          <a:noFill/>
          <a:ln>
            <a:noFill/>
          </a:ln>
        </p:spPr>
      </p:pic>
      <p:pic>
        <p:nvPicPr>
          <p:cNvPr id="168" name="Shape 168"/>
          <p:cNvPicPr preferRelativeResize="0"/>
          <p:nvPr/>
        </p:nvPicPr>
        <p:blipFill rotWithShape="1">
          <a:blip r:embed="rId4">
            <a:alphaModFix/>
          </a:blip>
          <a:srcRect/>
          <a:stretch/>
        </p:blipFill>
        <p:spPr>
          <a:xfrm>
            <a:off x="110118" y="6040346"/>
            <a:ext cx="5444014" cy="59776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5400" b="1" i="0" u="none" strike="noStrike" cap="none" dirty="0">
                <a:solidFill>
                  <a:srgbClr val="E46C0A"/>
                </a:solidFill>
                <a:latin typeface="Franklin Gothic Book" panose="020B0503020102020204" pitchFamily="34" charset="0"/>
                <a:ea typeface="Source Sans Pro"/>
                <a:cs typeface="Source Sans Pro"/>
                <a:sym typeface="Source Sans Pro"/>
              </a:rPr>
              <a:t>Chapter Diversity Award</a:t>
            </a:r>
          </a:p>
        </p:txBody>
      </p:sp>
      <p:sp>
        <p:nvSpPr>
          <p:cNvPr id="347" name="Shape 347"/>
          <p:cNvSpPr txBox="1">
            <a:spLocks noGrp="1"/>
          </p:cNvSpPr>
          <p:nvPr>
            <p:ph type="body" idx="1"/>
          </p:nvPr>
        </p:nvSpPr>
        <p:spPr>
          <a:xfrm>
            <a:off x="457200" y="1777999"/>
            <a:ext cx="8229600" cy="403909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600" b="0" i="0" u="none" strike="noStrike" cap="none">
              <a:solidFill>
                <a:srgbClr val="3B4381"/>
              </a:solidFill>
              <a:latin typeface="Franklin Gothic Book" panose="020B0503020102020204" pitchFamily="34" charset="0"/>
              <a:ea typeface="Source Sans Pro"/>
              <a:cs typeface="Source Sans Pro"/>
              <a:sym typeface="Source Sans Pro"/>
            </a:endParaRPr>
          </a:p>
          <a:p>
            <a:pPr marL="342900" marR="0" lvl="0" indent="-342900" algn="l" rtl="0">
              <a:spcBef>
                <a:spcPts val="720"/>
              </a:spcBef>
              <a:buClr>
                <a:schemeClr val="dk1"/>
              </a:buClr>
              <a:buSzPct val="100000"/>
              <a:buFont typeface="Arial"/>
              <a:buNone/>
            </a:pPr>
            <a:endParaRPr sz="3600" b="0" i="0" u="none" strike="noStrike" cap="none">
              <a:solidFill>
                <a:srgbClr val="3B4381"/>
              </a:solidFill>
              <a:latin typeface="Franklin Gothic Book" panose="020B0503020102020204" pitchFamily="34" charset="0"/>
              <a:ea typeface="Source Sans Pro"/>
              <a:cs typeface="Source Sans Pro"/>
              <a:sym typeface="Source Sans Pro"/>
            </a:endParaRPr>
          </a:p>
        </p:txBody>
      </p:sp>
      <p:sp>
        <p:nvSpPr>
          <p:cNvPr id="348" name="Shape 348"/>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sp>
        <p:nvSpPr>
          <p:cNvPr id="349" name="Shape 349"/>
          <p:cNvSpPr txBox="1"/>
          <p:nvPr/>
        </p:nvSpPr>
        <p:spPr>
          <a:xfrm>
            <a:off x="457200" y="2043044"/>
            <a:ext cx="8229600" cy="4039200"/>
          </a:xfrm>
          <a:prstGeom prst="rect">
            <a:avLst/>
          </a:prstGeom>
          <a:noFill/>
          <a:ln>
            <a:noFill/>
          </a:ln>
        </p:spPr>
        <p:txBody>
          <a:bodyPr lIns="91425" tIns="45700" rIns="91425" bIns="45700" anchor="t" anchorCtr="0">
            <a:noAutofit/>
          </a:bodyPr>
          <a:lstStyle/>
          <a:p>
            <a:pPr lvl="0">
              <a:spcBef>
                <a:spcPts val="800"/>
              </a:spcBef>
              <a:buClr>
                <a:srgbClr val="3B4381"/>
              </a:buClr>
              <a:buSzPct val="100000"/>
            </a:pPr>
            <a:r>
              <a:rPr lang="en-US" sz="3200" b="1" dirty="0">
                <a:solidFill>
                  <a:srgbClr val="E46C0A"/>
                </a:solidFill>
                <a:latin typeface="Franklin Gothic Book" panose="020B0503020102020204" pitchFamily="34" charset="0"/>
                <a:ea typeface="Source Sans Pro"/>
                <a:cs typeface="Source Sans Pro"/>
                <a:sym typeface="Source Sans Pro"/>
              </a:rPr>
              <a:t>Dr. F.H. </a:t>
            </a:r>
            <a:r>
              <a:rPr lang="en-US" sz="3200" b="1" dirty="0" err="1">
                <a:solidFill>
                  <a:srgbClr val="E46C0A"/>
                </a:solidFill>
                <a:latin typeface="Franklin Gothic Book" panose="020B0503020102020204" pitchFamily="34" charset="0"/>
                <a:ea typeface="Source Sans Pro"/>
                <a:cs typeface="Source Sans Pro"/>
                <a:sym typeface="Source Sans Pro"/>
              </a:rPr>
              <a:t>Teahan</a:t>
            </a:r>
            <a:r>
              <a:rPr lang="en-US" sz="3200" b="1" dirty="0">
                <a:solidFill>
                  <a:srgbClr val="E46C0A"/>
                </a:solidFill>
                <a:latin typeface="Franklin Gothic Book" panose="020B0503020102020204" pitchFamily="34" charset="0"/>
                <a:ea typeface="Source Sans Pro"/>
                <a:cs typeface="Source Sans Pro"/>
                <a:sym typeface="Source Sans Pro"/>
              </a:rPr>
              <a:t> Chapter Diversity Award</a:t>
            </a:r>
            <a:endParaRPr lang="en-US" sz="3200" b="1" dirty="0">
              <a:solidFill>
                <a:srgbClr val="3B4381"/>
              </a:solidFill>
              <a:latin typeface="Franklin Gothic Book" panose="020B0503020102020204" pitchFamily="34" charset="0"/>
              <a:ea typeface="Source Sans Pro"/>
              <a:cs typeface="Source Sans Pro"/>
              <a:sym typeface="Source Sans Pro"/>
            </a:endParaRPr>
          </a:p>
          <a:p>
            <a:pPr lvl="3"/>
            <a:r>
              <a:rPr lang="en-US" sz="1800" b="1" dirty="0">
                <a:latin typeface="Franklin Gothic Book" panose="020B0503020102020204" pitchFamily="34" charset="0"/>
              </a:rPr>
              <a:t>Award: $300 and a plaque</a:t>
            </a:r>
          </a:p>
          <a:p>
            <a:r>
              <a:rPr lang="en-US" sz="1800" dirty="0">
                <a:latin typeface="Franklin Gothic Book" panose="020B0503020102020204" pitchFamily="34" charset="0"/>
              </a:rPr>
              <a:t>This category recognizes outstanding commitment to </a:t>
            </a:r>
            <a:r>
              <a:rPr lang="en-US" sz="1800" dirty="0">
                <a:latin typeface="Franklin Gothic Book" panose="020B0503020102020204" pitchFamily="34" charset="0"/>
                <a:hlinkClick r:id="rId3"/>
              </a:rPr>
              <a:t>diversity</a:t>
            </a:r>
            <a:r>
              <a:rPr lang="en-US" sz="1800" dirty="0">
                <a:latin typeface="Franklin Gothic Book" panose="020B0503020102020204" pitchFamily="34" charset="0"/>
              </a:rPr>
              <a:t> within the PRSSA Chapter. PRSSA is dedicated in its efforts to welcome and maintain a diverse membership and encourages Chapters to recruit members that represent the demographic composition at their college or university. We embrace members regardless of race, culture, gender, religion, education, age, disability, marital status, socio-economic background or sexual orientation. Judging criteria will include activities performed to promote, generate awareness and 	encourage diversity within your Chapter.</a:t>
            </a:r>
          </a:p>
          <a:p>
            <a:pPr marR="0" lvl="0" algn="l" rtl="0">
              <a:spcBef>
                <a:spcPts val="800"/>
              </a:spcBef>
              <a:spcAft>
                <a:spcPts val="0"/>
              </a:spcAft>
              <a:buClr>
                <a:srgbClr val="3B4381"/>
              </a:buClr>
              <a:buSzPct val="100000"/>
            </a:pPr>
            <a:endParaRPr lang="en-US" sz="4000" b="1" dirty="0">
              <a:solidFill>
                <a:srgbClr val="3B4381"/>
              </a:solidFill>
              <a:latin typeface="Franklin Gothic Book" panose="020B0503020102020204" pitchFamily="34" charset="0"/>
              <a:ea typeface="Source Sans Pro"/>
              <a:cs typeface="Source Sans Pro"/>
              <a:sym typeface="Source Sans Pro"/>
            </a:endParaRPr>
          </a:p>
        </p:txBody>
      </p:sp>
      <p:pic>
        <p:nvPicPr>
          <p:cNvPr id="350" name="Shape 350"/>
          <p:cNvPicPr preferRelativeResize="0"/>
          <p:nvPr/>
        </p:nvPicPr>
        <p:blipFill rotWithShape="1">
          <a:blip r:embed="rId4">
            <a:alphaModFix/>
          </a:blip>
          <a:srcRect/>
          <a:stretch/>
        </p:blipFill>
        <p:spPr>
          <a:xfrm>
            <a:off x="7257981" y="5763225"/>
            <a:ext cx="1816099" cy="102397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135467"/>
            <a:ext cx="8229600" cy="1135638"/>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3800" b="1" i="0" u="none" strike="noStrike" cap="none" dirty="0">
                <a:solidFill>
                  <a:srgbClr val="E46C0A"/>
                </a:solidFill>
                <a:latin typeface="Franklin Gothic Book" panose="020B0503020102020204" pitchFamily="34" charset="0"/>
                <a:ea typeface="Source Sans Pro"/>
                <a:cs typeface="Source Sans Pro"/>
                <a:sym typeface="Source Sans Pro"/>
              </a:rPr>
              <a:t>Connect With </a:t>
            </a:r>
            <a:r>
              <a:rPr lang="en-US" sz="3800" b="1" dirty="0">
                <a:solidFill>
                  <a:srgbClr val="E46C0A"/>
                </a:solidFill>
                <a:latin typeface="Franklin Gothic Book" panose="020B0503020102020204" pitchFamily="34" charset="0"/>
                <a:ea typeface="Source Sans Pro"/>
                <a:cs typeface="Source Sans Pro"/>
                <a:sym typeface="Source Sans Pro"/>
              </a:rPr>
              <a:t>Our </a:t>
            </a:r>
            <a:br>
              <a:rPr lang="en-US" sz="3800" b="1" dirty="0">
                <a:solidFill>
                  <a:srgbClr val="E46C0A"/>
                </a:solidFill>
                <a:latin typeface="Franklin Gothic Book" panose="020B0503020102020204" pitchFamily="34" charset="0"/>
                <a:ea typeface="Source Sans Pro"/>
                <a:cs typeface="Source Sans Pro"/>
                <a:sym typeface="Source Sans Pro"/>
              </a:rPr>
            </a:br>
            <a:r>
              <a:rPr lang="en-US" sz="3800" b="1" dirty="0">
                <a:solidFill>
                  <a:srgbClr val="E46C0A"/>
                </a:solidFill>
                <a:latin typeface="Franklin Gothic Book" panose="020B0503020102020204" pitchFamily="34" charset="0"/>
                <a:ea typeface="Source Sans Pro"/>
                <a:cs typeface="Source Sans Pro"/>
                <a:sym typeface="Source Sans Pro"/>
              </a:rPr>
              <a:t>National Committee</a:t>
            </a:r>
          </a:p>
        </p:txBody>
      </p:sp>
      <p:sp>
        <p:nvSpPr>
          <p:cNvPr id="368" name="Shape 368"/>
          <p:cNvSpPr txBox="1">
            <a:spLocks noGrp="1"/>
          </p:cNvSpPr>
          <p:nvPr>
            <p:ph type="body" idx="1"/>
          </p:nvPr>
        </p:nvSpPr>
        <p:spPr>
          <a:xfrm>
            <a:off x="1318342" y="1733898"/>
            <a:ext cx="4229045" cy="125747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3B4381"/>
              </a:buClr>
              <a:buSzPct val="25000"/>
              <a:buFont typeface="Arial"/>
              <a:buNone/>
            </a:pPr>
            <a:r>
              <a:rPr lang="en-US" sz="1600" b="1" i="0" u="none" strike="noStrike" cap="none" dirty="0">
                <a:solidFill>
                  <a:srgbClr val="3B4381"/>
                </a:solidFill>
                <a:latin typeface="Franklin Gothic Book" panose="020B0503020102020204" pitchFamily="34" charset="0"/>
                <a:ea typeface="Source Sans Pro"/>
                <a:cs typeface="Source Sans Pro"/>
                <a:sym typeface="Source Sans Pro"/>
              </a:rPr>
              <a:t>Andrew Cook</a:t>
            </a:r>
          </a:p>
          <a:p>
            <a:pPr marL="0" marR="0" lvl="0" indent="0" algn="l" rtl="0">
              <a:lnSpc>
                <a:spcPct val="90000"/>
              </a:lnSpc>
              <a:spcBef>
                <a:spcPts val="0"/>
              </a:spcBef>
              <a:spcAft>
                <a:spcPts val="0"/>
              </a:spcAft>
              <a:buClr>
                <a:srgbClr val="3B4381"/>
              </a:buClr>
              <a:buSzPct val="25000"/>
              <a:buFont typeface="Arial"/>
              <a:buNone/>
            </a:pPr>
            <a:r>
              <a:rPr lang="en-US" sz="1600" b="1" dirty="0">
                <a:solidFill>
                  <a:srgbClr val="3B4381"/>
                </a:solidFill>
                <a:latin typeface="Franklin Gothic Book" panose="020B0503020102020204" pitchFamily="34" charset="0"/>
                <a:ea typeface="Source Sans Pro"/>
                <a:cs typeface="Source Sans Pro"/>
                <a:sym typeface="Source Sans Pro"/>
              </a:rPr>
              <a:t>National President</a:t>
            </a:r>
            <a:br>
              <a:rPr lang="en-US" sz="1600" b="1" i="0" u="none" strike="noStrike" cap="none" dirty="0">
                <a:solidFill>
                  <a:srgbClr val="3B4381"/>
                </a:solidFill>
                <a:latin typeface="Franklin Gothic Book" panose="020B0503020102020204" pitchFamily="34" charset="0"/>
                <a:ea typeface="Source Sans Pro"/>
                <a:cs typeface="Source Sans Pro"/>
                <a:sym typeface="Source Sans Pro"/>
              </a:rPr>
            </a:br>
            <a:r>
              <a:rPr lang="en-US" sz="1600" b="0" i="0" u="none" strike="noStrike" cap="none" dirty="0">
                <a:solidFill>
                  <a:srgbClr val="000000"/>
                </a:solidFill>
                <a:latin typeface="Franklin Gothic Book" panose="020B0503020102020204" pitchFamily="34" charset="0"/>
                <a:ea typeface="Source Sans Pro"/>
                <a:cs typeface="Source Sans Pro"/>
                <a:sym typeface="Source Sans Pro"/>
              </a:rPr>
              <a:t>@adcook22</a:t>
            </a:r>
          </a:p>
          <a:p>
            <a:pPr marL="0" marR="0" lvl="0" indent="0" algn="l" rtl="0">
              <a:lnSpc>
                <a:spcPct val="90000"/>
              </a:lnSpc>
              <a:spcBef>
                <a:spcPts val="480"/>
              </a:spcBef>
              <a:spcAft>
                <a:spcPts val="0"/>
              </a:spcAft>
              <a:buClr>
                <a:srgbClr val="000000"/>
              </a:buClr>
              <a:buSzPct val="25000"/>
              <a:buFont typeface="Arial"/>
              <a:buNone/>
            </a:pPr>
            <a:r>
              <a:rPr lang="en-US" sz="1600" dirty="0">
                <a:solidFill>
                  <a:srgbClr val="000000"/>
                </a:solidFill>
                <a:latin typeface="Franklin Gothic Book" panose="020B0503020102020204" pitchFamily="34" charset="0"/>
                <a:ea typeface="Source Sans Pro"/>
                <a:cs typeface="Source Sans Pro"/>
                <a:sym typeface="Source Sans Pro"/>
              </a:rPr>
              <a:t>A</a:t>
            </a:r>
            <a:r>
              <a:rPr lang="en-US" sz="1600" b="0" i="0" u="none" strike="noStrike" cap="none" dirty="0">
                <a:solidFill>
                  <a:srgbClr val="000000"/>
                </a:solidFill>
                <a:latin typeface="Franklin Gothic Book" panose="020B0503020102020204" pitchFamily="34" charset="0"/>
                <a:ea typeface="Source Sans Pro"/>
                <a:cs typeface="Source Sans Pro"/>
                <a:sym typeface="Source Sans Pro"/>
              </a:rPr>
              <a:t>dcook22@gmail.com</a:t>
            </a:r>
          </a:p>
          <a:p>
            <a:pPr marL="457200" marR="0" lvl="1" indent="0" algn="l" rtl="0">
              <a:lnSpc>
                <a:spcPct val="90000"/>
              </a:lnSpc>
              <a:spcBef>
                <a:spcPts val="560"/>
              </a:spcBef>
              <a:spcAft>
                <a:spcPts val="0"/>
              </a:spcAft>
              <a:buClr>
                <a:schemeClr val="dk1"/>
              </a:buClr>
              <a:buSzPct val="25000"/>
              <a:buFont typeface="Arial"/>
              <a:buNone/>
            </a:pPr>
            <a:endParaRPr sz="2000" b="1" i="0" u="none" strike="noStrike" cap="none" dirty="0">
              <a:solidFill>
                <a:srgbClr val="3B4381"/>
              </a:solidFill>
              <a:latin typeface="Franklin Gothic Book" panose="020B0503020102020204" pitchFamily="34" charset="0"/>
              <a:ea typeface="Source Sans Pro"/>
              <a:cs typeface="Source Sans Pro"/>
              <a:sym typeface="Source Sans Pro"/>
            </a:endParaRPr>
          </a:p>
          <a:p>
            <a:pPr marL="342900" marR="0" lvl="0" indent="-342900" algn="l" rtl="0">
              <a:lnSpc>
                <a:spcPct val="90000"/>
              </a:lnSpc>
              <a:spcBef>
                <a:spcPts val="640"/>
              </a:spcBef>
              <a:spcAft>
                <a:spcPts val="0"/>
              </a:spcAft>
              <a:buClr>
                <a:schemeClr val="dk1"/>
              </a:buClr>
              <a:buSzPct val="160000"/>
              <a:buFont typeface="Arial"/>
              <a:buNone/>
            </a:pPr>
            <a:endParaRPr sz="2000" b="1" i="0" u="none" strike="noStrike" cap="none" dirty="0">
              <a:solidFill>
                <a:srgbClr val="3B4381"/>
              </a:solidFill>
              <a:latin typeface="Franklin Gothic Book" panose="020B0503020102020204" pitchFamily="34" charset="0"/>
              <a:ea typeface="Source Sans Pro"/>
              <a:cs typeface="Source Sans Pro"/>
              <a:sym typeface="Source Sans Pro"/>
            </a:endParaRPr>
          </a:p>
          <a:p>
            <a:pPr marL="342900" marR="0" lvl="0" indent="-342900" algn="l" rtl="0">
              <a:lnSpc>
                <a:spcPct val="90000"/>
              </a:lnSpc>
              <a:spcBef>
                <a:spcPts val="640"/>
              </a:spcBef>
              <a:spcAft>
                <a:spcPts val="0"/>
              </a:spcAft>
              <a:buClr>
                <a:schemeClr val="dk1"/>
              </a:buClr>
              <a:buSzPct val="160000"/>
              <a:buFont typeface="Arial"/>
              <a:buNone/>
            </a:pPr>
            <a:endParaRPr sz="2000" b="1" i="0" u="none" strike="noStrike" cap="none" dirty="0">
              <a:solidFill>
                <a:srgbClr val="3B4381"/>
              </a:solidFill>
              <a:latin typeface="Franklin Gothic Book" panose="020B0503020102020204" pitchFamily="34" charset="0"/>
              <a:ea typeface="Source Sans Pro"/>
              <a:cs typeface="Source Sans Pro"/>
              <a:sym typeface="Source Sans Pro"/>
            </a:endParaRPr>
          </a:p>
          <a:p>
            <a:pPr marL="0" marR="0" lvl="0" indent="0" algn="l" rtl="0">
              <a:lnSpc>
                <a:spcPct val="90000"/>
              </a:lnSpc>
              <a:spcBef>
                <a:spcPts val="660"/>
              </a:spcBef>
              <a:buClr>
                <a:schemeClr val="dk1"/>
              </a:buClr>
              <a:buSzPct val="25000"/>
              <a:buFont typeface="Arial"/>
              <a:buNone/>
            </a:pPr>
            <a:endParaRPr sz="2000" b="1" i="0" u="none" strike="noStrike" cap="none" dirty="0">
              <a:solidFill>
                <a:srgbClr val="3B4381"/>
              </a:solidFill>
              <a:latin typeface="Franklin Gothic Book" panose="020B0503020102020204" pitchFamily="34" charset="0"/>
              <a:ea typeface="Source Sans Pro"/>
              <a:cs typeface="Source Sans Pro"/>
              <a:sym typeface="Source Sans Pro"/>
            </a:endParaRPr>
          </a:p>
        </p:txBody>
      </p:sp>
      <p:pic>
        <p:nvPicPr>
          <p:cNvPr id="369" name="Shape 369"/>
          <p:cNvPicPr preferRelativeResize="0"/>
          <p:nvPr/>
        </p:nvPicPr>
        <p:blipFill rotWithShape="1">
          <a:blip r:embed="rId3">
            <a:alphaModFix/>
          </a:blip>
          <a:srcRect/>
          <a:stretch/>
        </p:blipFill>
        <p:spPr>
          <a:xfrm>
            <a:off x="7279669" y="5768869"/>
            <a:ext cx="1816099" cy="1023971"/>
          </a:xfrm>
          <a:prstGeom prst="rect">
            <a:avLst/>
          </a:prstGeom>
          <a:noFill/>
          <a:ln>
            <a:noFill/>
          </a:ln>
        </p:spPr>
      </p:pic>
      <p:sp>
        <p:nvSpPr>
          <p:cNvPr id="370" name="Shape 370"/>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sp>
        <p:nvSpPr>
          <p:cNvPr id="375" name="Shape 375"/>
          <p:cNvSpPr txBox="1"/>
          <p:nvPr/>
        </p:nvSpPr>
        <p:spPr>
          <a:xfrm>
            <a:off x="1321504" y="4187460"/>
            <a:ext cx="2937396" cy="127444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dirty="0">
                <a:solidFill>
                  <a:srgbClr val="3B4381"/>
                </a:solidFill>
                <a:latin typeface="Franklin Gothic Book" panose="020B0503020102020204" pitchFamily="34" charset="0"/>
                <a:ea typeface="Source Sans Pro"/>
                <a:cs typeface="Source Sans Pro"/>
                <a:sym typeface="Source Sans Pro"/>
              </a:rPr>
              <a:t>Andrew Young</a:t>
            </a:r>
          </a:p>
          <a:p>
            <a:pPr marL="0" marR="0" lvl="0" indent="0" algn="l" rtl="0">
              <a:spcBef>
                <a:spcPts val="0"/>
              </a:spcBef>
              <a:buSzPct val="25000"/>
              <a:buNone/>
            </a:pPr>
            <a:r>
              <a:rPr lang="en-US" sz="1600" b="1" dirty="0">
                <a:solidFill>
                  <a:srgbClr val="3B4381"/>
                </a:solidFill>
                <a:latin typeface="Franklin Gothic Book" panose="020B0503020102020204" pitchFamily="34" charset="0"/>
                <a:ea typeface="Source Sans Pro"/>
                <a:cs typeface="Source Sans Pro"/>
                <a:sym typeface="Source Sans Pro"/>
              </a:rPr>
              <a:t>Vice President of External Affairs</a:t>
            </a:r>
          </a:p>
          <a:p>
            <a:pPr marL="0" marR="0" lvl="0" indent="0" algn="l" rtl="0">
              <a:spcBef>
                <a:spcPts val="0"/>
              </a:spcBef>
              <a:buSzPct val="25000"/>
              <a:buNone/>
            </a:pPr>
            <a:r>
              <a:rPr lang="en-US" sz="1600" dirty="0">
                <a:solidFill>
                  <a:srgbClr val="000000"/>
                </a:solidFill>
                <a:latin typeface="Franklin Gothic Book" panose="020B0503020102020204" pitchFamily="34" charset="0"/>
                <a:ea typeface="Source Sans Pro"/>
                <a:cs typeface="Source Sans Pro"/>
                <a:sym typeface="Source Sans Pro"/>
              </a:rPr>
              <a:t>@</a:t>
            </a:r>
            <a:r>
              <a:rPr lang="en-US" sz="1600" dirty="0" err="1">
                <a:solidFill>
                  <a:srgbClr val="000000"/>
                </a:solidFill>
                <a:latin typeface="Franklin Gothic Book" panose="020B0503020102020204" pitchFamily="34" charset="0"/>
                <a:ea typeface="Source Sans Pro"/>
                <a:cs typeface="Source Sans Pro"/>
                <a:sym typeface="Source Sans Pro"/>
              </a:rPr>
              <a:t>andjyou</a:t>
            </a:r>
            <a:br>
              <a:rPr lang="en-US" sz="1600" dirty="0">
                <a:solidFill>
                  <a:srgbClr val="000000"/>
                </a:solidFill>
                <a:latin typeface="Franklin Gothic Book" panose="020B0503020102020204" pitchFamily="34" charset="0"/>
                <a:ea typeface="Source Sans Pro"/>
                <a:cs typeface="Source Sans Pro"/>
                <a:sym typeface="Source Sans Pro"/>
              </a:rPr>
            </a:br>
            <a:r>
              <a:rPr lang="en-US" sz="1600" dirty="0">
                <a:solidFill>
                  <a:srgbClr val="000000"/>
                </a:solidFill>
                <a:latin typeface="Franklin Gothic Book" panose="020B0503020102020204" pitchFamily="34" charset="0"/>
                <a:ea typeface="Source Sans Pro"/>
                <a:cs typeface="Source Sans Pro"/>
                <a:sym typeface="Source Sans Pro"/>
              </a:rPr>
              <a:t>Andrew.PRSSA@gmail.com</a:t>
            </a:r>
          </a:p>
        </p:txBody>
      </p:sp>
      <p:sp>
        <p:nvSpPr>
          <p:cNvPr id="376" name="Shape 376"/>
          <p:cNvSpPr txBox="1"/>
          <p:nvPr/>
        </p:nvSpPr>
        <p:spPr>
          <a:xfrm>
            <a:off x="5670020" y="4133657"/>
            <a:ext cx="3278038" cy="14065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dirty="0">
                <a:solidFill>
                  <a:srgbClr val="3B4381"/>
                </a:solidFill>
                <a:latin typeface="Franklin Gothic Book" panose="020B0503020102020204" pitchFamily="34" charset="0"/>
                <a:ea typeface="Source Sans Pro"/>
                <a:cs typeface="Source Sans Pro"/>
                <a:sym typeface="Source Sans Pro"/>
              </a:rPr>
              <a:t>Allyson Berry</a:t>
            </a:r>
          </a:p>
          <a:p>
            <a:pPr marL="0" marR="0" lvl="0" indent="0" algn="l" rtl="0">
              <a:spcBef>
                <a:spcPts val="0"/>
              </a:spcBef>
              <a:buSzPct val="25000"/>
              <a:buNone/>
            </a:pPr>
            <a:r>
              <a:rPr lang="en-US" sz="1600" b="1" dirty="0">
                <a:solidFill>
                  <a:srgbClr val="3B4381"/>
                </a:solidFill>
                <a:latin typeface="Franklin Gothic Book" panose="020B0503020102020204" pitchFamily="34" charset="0"/>
                <a:ea typeface="Source Sans Pro"/>
                <a:cs typeface="Source Sans Pro"/>
                <a:sym typeface="Source Sans Pro"/>
              </a:rPr>
              <a:t>Vice President of Member Services</a:t>
            </a:r>
          </a:p>
          <a:p>
            <a:pPr marL="0" marR="0" lvl="0" indent="0" algn="l" rtl="0">
              <a:spcBef>
                <a:spcPts val="0"/>
              </a:spcBef>
              <a:buSzPct val="25000"/>
              <a:buNone/>
            </a:pPr>
            <a:r>
              <a:rPr lang="en-US" sz="1600" dirty="0">
                <a:solidFill>
                  <a:srgbClr val="000000"/>
                </a:solidFill>
                <a:latin typeface="Franklin Gothic Book" panose="020B0503020102020204" pitchFamily="34" charset="0"/>
                <a:ea typeface="Source Sans Pro"/>
                <a:cs typeface="Source Sans Pro"/>
                <a:sym typeface="Source Sans Pro"/>
              </a:rPr>
              <a:t>@</a:t>
            </a:r>
            <a:r>
              <a:rPr lang="en-US" sz="1600" dirty="0" err="1">
                <a:solidFill>
                  <a:srgbClr val="000000"/>
                </a:solidFill>
                <a:latin typeface="Franklin Gothic Book" panose="020B0503020102020204" pitchFamily="34" charset="0"/>
                <a:ea typeface="Source Sans Pro"/>
                <a:cs typeface="Source Sans Pro"/>
                <a:sym typeface="Source Sans Pro"/>
              </a:rPr>
              <a:t>allysonkberry</a:t>
            </a:r>
            <a:endParaRPr lang="en-US" sz="1600" dirty="0">
              <a:solidFill>
                <a:srgbClr val="000000"/>
              </a:solidFill>
              <a:latin typeface="Franklin Gothic Book" panose="020B0503020102020204" pitchFamily="34" charset="0"/>
              <a:ea typeface="Source Sans Pro"/>
              <a:cs typeface="Source Sans Pro"/>
              <a:sym typeface="Source Sans Pro"/>
            </a:endParaRPr>
          </a:p>
          <a:p>
            <a:pPr marL="0" marR="0" lvl="0" indent="0" algn="l" rtl="0">
              <a:spcBef>
                <a:spcPts val="0"/>
              </a:spcBef>
              <a:buSzPct val="25000"/>
              <a:buNone/>
            </a:pPr>
            <a:r>
              <a:rPr lang="en-US" sz="1600" dirty="0">
                <a:solidFill>
                  <a:srgbClr val="000000"/>
                </a:solidFill>
                <a:latin typeface="Franklin Gothic Book" panose="020B0503020102020204" pitchFamily="34" charset="0"/>
                <a:ea typeface="Source Sans Pro"/>
                <a:cs typeface="Source Sans Pro"/>
                <a:sym typeface="Source Sans Pro"/>
              </a:rPr>
              <a:t>Allysonkberry.PRSSA@gmail.com</a:t>
            </a:r>
          </a:p>
        </p:txBody>
      </p:sp>
      <p:sp>
        <p:nvSpPr>
          <p:cNvPr id="377" name="Shape 377"/>
          <p:cNvSpPr/>
          <p:nvPr/>
        </p:nvSpPr>
        <p:spPr>
          <a:xfrm>
            <a:off x="5670019" y="1680791"/>
            <a:ext cx="3473981"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dirty="0">
                <a:solidFill>
                  <a:srgbClr val="3B4381"/>
                </a:solidFill>
                <a:latin typeface="Franklin Gothic Book" panose="020B0503020102020204" pitchFamily="34" charset="0"/>
                <a:ea typeface="Source Sans Pro"/>
                <a:cs typeface="Source Sans Pro"/>
                <a:sym typeface="Source Sans Pro"/>
              </a:rPr>
              <a:t>Emma </a:t>
            </a:r>
            <a:r>
              <a:rPr lang="en-US" sz="1600" b="1" dirty="0" err="1">
                <a:solidFill>
                  <a:srgbClr val="3B4381"/>
                </a:solidFill>
                <a:latin typeface="Franklin Gothic Book" panose="020B0503020102020204" pitchFamily="34" charset="0"/>
                <a:ea typeface="Source Sans Pro"/>
                <a:cs typeface="Source Sans Pro"/>
                <a:sym typeface="Source Sans Pro"/>
              </a:rPr>
              <a:t>Finkbeiner</a:t>
            </a:r>
            <a:br>
              <a:rPr lang="en-US" sz="1600" b="1" dirty="0">
                <a:solidFill>
                  <a:srgbClr val="3B4381"/>
                </a:solidFill>
                <a:latin typeface="Franklin Gothic Book" panose="020B0503020102020204" pitchFamily="34" charset="0"/>
                <a:ea typeface="Source Sans Pro"/>
                <a:cs typeface="Source Sans Pro"/>
                <a:sym typeface="Source Sans Pro"/>
              </a:rPr>
            </a:br>
            <a:r>
              <a:rPr lang="en-US" sz="1600" b="1" dirty="0">
                <a:solidFill>
                  <a:srgbClr val="3B4381"/>
                </a:solidFill>
                <a:latin typeface="Franklin Gothic Book" panose="020B0503020102020204" pitchFamily="34" charset="0"/>
                <a:ea typeface="Source Sans Pro"/>
                <a:cs typeface="Source Sans Pro"/>
                <a:sym typeface="Source Sans Pro"/>
              </a:rPr>
              <a:t>Immediate Past President</a:t>
            </a:r>
            <a:br>
              <a:rPr lang="en-US" sz="1600" b="1" dirty="0">
                <a:solidFill>
                  <a:srgbClr val="3B4381"/>
                </a:solidFill>
                <a:latin typeface="Franklin Gothic Book" panose="020B0503020102020204" pitchFamily="34" charset="0"/>
                <a:ea typeface="Source Sans Pro"/>
                <a:cs typeface="Source Sans Pro"/>
                <a:sym typeface="Source Sans Pro"/>
              </a:rPr>
            </a:br>
            <a:r>
              <a:rPr lang="en-US" sz="1600" dirty="0">
                <a:solidFill>
                  <a:srgbClr val="000000"/>
                </a:solidFill>
                <a:latin typeface="Franklin Gothic Book" panose="020B0503020102020204" pitchFamily="34" charset="0"/>
                <a:ea typeface="Source Sans Pro"/>
                <a:cs typeface="Source Sans Pro"/>
                <a:sym typeface="Source Sans Pro"/>
              </a:rPr>
              <a:t>@</a:t>
            </a:r>
            <a:r>
              <a:rPr lang="en-US" sz="1600" dirty="0">
                <a:latin typeface="Franklin Gothic Book" panose="020B0503020102020204" pitchFamily="34" charset="0"/>
                <a:ea typeface="Source Sans Pro"/>
                <a:cs typeface="Source Sans Pro"/>
                <a:sym typeface="Source Sans Pro"/>
              </a:rPr>
              <a:t>efink101</a:t>
            </a:r>
            <a:br>
              <a:rPr lang="en-US" sz="1600" dirty="0">
                <a:solidFill>
                  <a:srgbClr val="000000"/>
                </a:solidFill>
                <a:latin typeface="Franklin Gothic Book" panose="020B0503020102020204" pitchFamily="34" charset="0"/>
                <a:ea typeface="Source Sans Pro"/>
                <a:cs typeface="Source Sans Pro"/>
                <a:sym typeface="Source Sans Pro"/>
              </a:rPr>
            </a:br>
            <a:r>
              <a:rPr lang="en-US" sz="1600" dirty="0">
                <a:latin typeface="Franklin Gothic Book" panose="020B0503020102020204" pitchFamily="34" charset="0"/>
                <a:ea typeface="Source Sans Pro"/>
                <a:cs typeface="Source Sans Pro"/>
                <a:sym typeface="Source Sans Pro"/>
              </a:rPr>
              <a:t>E</a:t>
            </a:r>
            <a:r>
              <a:rPr lang="en-US" sz="1600" dirty="0">
                <a:solidFill>
                  <a:srgbClr val="000000"/>
                </a:solidFill>
                <a:latin typeface="Franklin Gothic Book" panose="020B0503020102020204" pitchFamily="34" charset="0"/>
                <a:ea typeface="Source Sans Pro"/>
                <a:cs typeface="Source Sans Pro"/>
                <a:sym typeface="Source Sans Pro"/>
              </a:rPr>
              <a:t>mfinky@gmail.com</a:t>
            </a:r>
          </a:p>
          <a:p>
            <a:pPr marL="0" marR="0" lvl="0" indent="0" algn="l" rtl="0">
              <a:spcBef>
                <a:spcPts val="0"/>
              </a:spcBef>
              <a:buNone/>
            </a:pPr>
            <a:endParaRPr sz="2000" dirty="0">
              <a:solidFill>
                <a:srgbClr val="000000"/>
              </a:solidFill>
              <a:latin typeface="Franklin Gothic Book" panose="020B0503020102020204" pitchFamily="34" charset="0"/>
              <a:ea typeface="Source Sans Pro"/>
              <a:cs typeface="Source Sans Pro"/>
              <a:sym typeface="Source Sans Pro"/>
            </a:endParaRPr>
          </a:p>
          <a:p>
            <a:pPr marL="0" marR="0" lvl="0" indent="0" algn="l" rtl="0">
              <a:spcBef>
                <a:spcPts val="0"/>
              </a:spcBef>
              <a:buNone/>
            </a:pPr>
            <a:endParaRPr sz="2000" dirty="0">
              <a:solidFill>
                <a:srgbClr val="000000"/>
              </a:solidFill>
              <a:latin typeface="Franklin Gothic Book" panose="020B0503020102020204" pitchFamily="34" charset="0"/>
              <a:ea typeface="Source Sans Pro"/>
              <a:cs typeface="Source Sans Pro"/>
              <a:sym typeface="Source Sans Pro"/>
            </a:endParaRPr>
          </a:p>
        </p:txBody>
      </p:sp>
      <p:pic>
        <p:nvPicPr>
          <p:cNvPr id="378" name="Shape 378"/>
          <p:cNvPicPr preferRelativeResize="0"/>
          <p:nvPr/>
        </p:nvPicPr>
        <p:blipFill rotWithShape="1">
          <a:blip r:embed="rId4">
            <a:alphaModFix/>
          </a:blip>
          <a:srcRect/>
          <a:stretch/>
        </p:blipFill>
        <p:spPr>
          <a:xfrm>
            <a:off x="274703" y="6098133"/>
            <a:ext cx="575788" cy="562078"/>
          </a:xfrm>
          <a:prstGeom prst="rect">
            <a:avLst/>
          </a:prstGeom>
          <a:noFill/>
          <a:ln>
            <a:noFill/>
          </a:ln>
        </p:spPr>
      </p:pic>
      <p:pic>
        <p:nvPicPr>
          <p:cNvPr id="379" name="Shape 379"/>
          <p:cNvPicPr preferRelativeResize="0"/>
          <p:nvPr/>
        </p:nvPicPr>
        <p:blipFill rotWithShape="1">
          <a:blip r:embed="rId5">
            <a:alphaModFix/>
          </a:blip>
          <a:srcRect/>
          <a:stretch/>
        </p:blipFill>
        <p:spPr>
          <a:xfrm>
            <a:off x="2740100" y="6098133"/>
            <a:ext cx="566387" cy="566387"/>
          </a:xfrm>
          <a:prstGeom prst="rect">
            <a:avLst/>
          </a:prstGeom>
          <a:noFill/>
          <a:ln>
            <a:noFill/>
          </a:ln>
        </p:spPr>
      </p:pic>
      <p:sp>
        <p:nvSpPr>
          <p:cNvPr id="380" name="Shape 380"/>
          <p:cNvSpPr txBox="1"/>
          <p:nvPr/>
        </p:nvSpPr>
        <p:spPr>
          <a:xfrm>
            <a:off x="750237" y="6207223"/>
            <a:ext cx="200507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Franklin Gothic Book" panose="020B0503020102020204" pitchFamily="34" charset="0"/>
                <a:ea typeface="Calibri"/>
                <a:cs typeface="Calibri"/>
                <a:sym typeface="Calibri"/>
              </a:rPr>
              <a:t>@PRSSANational</a:t>
            </a:r>
          </a:p>
        </p:txBody>
      </p:sp>
      <p:sp>
        <p:nvSpPr>
          <p:cNvPr id="381" name="Shape 381"/>
          <p:cNvSpPr txBox="1"/>
          <p:nvPr/>
        </p:nvSpPr>
        <p:spPr>
          <a:xfrm>
            <a:off x="3256360" y="6207223"/>
            <a:ext cx="200507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Franklin Gothic Book" panose="020B0503020102020204" pitchFamily="34" charset="0"/>
                <a:ea typeface="Calibri"/>
                <a:cs typeface="Calibri"/>
                <a:sym typeface="Calibri"/>
              </a:rPr>
              <a:t>PRSSA National</a:t>
            </a:r>
          </a:p>
        </p:txBody>
      </p:sp>
      <p:pic>
        <p:nvPicPr>
          <p:cNvPr id="382" name="Shape 382"/>
          <p:cNvPicPr preferRelativeResize="0"/>
          <p:nvPr/>
        </p:nvPicPr>
        <p:blipFill rotWithShape="1">
          <a:blip r:embed="rId6">
            <a:alphaModFix/>
          </a:blip>
          <a:srcRect/>
          <a:stretch/>
        </p:blipFill>
        <p:spPr>
          <a:xfrm>
            <a:off x="4986669" y="6098133"/>
            <a:ext cx="566387" cy="566387"/>
          </a:xfrm>
          <a:prstGeom prst="rect">
            <a:avLst/>
          </a:prstGeom>
          <a:noFill/>
          <a:ln>
            <a:noFill/>
          </a:ln>
        </p:spPr>
      </p:pic>
      <p:sp>
        <p:nvSpPr>
          <p:cNvPr id="383" name="Shape 383"/>
          <p:cNvSpPr txBox="1"/>
          <p:nvPr/>
        </p:nvSpPr>
        <p:spPr>
          <a:xfrm>
            <a:off x="5486219" y="6207223"/>
            <a:ext cx="200507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Franklin Gothic Book" panose="020B0503020102020204" pitchFamily="34" charset="0"/>
                <a:ea typeface="Calibri"/>
                <a:cs typeface="Calibri"/>
                <a:sym typeface="Calibri"/>
              </a:rPr>
              <a:t>@PRSSANational</a:t>
            </a:r>
          </a:p>
        </p:txBody>
      </p:sp>
      <p:pic>
        <p:nvPicPr>
          <p:cNvPr id="1028" name="Picture 4" descr="https://prssa.prsa.org/wp-content/uploads/2017/03/AndrewCookVP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85" y="1821882"/>
            <a:ext cx="100012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rssa.prsa.org/wp-content/uploads/2017/03/EmmaFinkbeinerN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931" y="1724121"/>
            <a:ext cx="100012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rssa.prsa.org/wp-content/uploads/2017/03/Andrew-Young-Headsho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059" y="4223866"/>
            <a:ext cx="1065014"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prssa.prsa.org/wp-content/uploads/2017/03/Allyson-Berry-Headsho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665" y="4223866"/>
            <a:ext cx="1203722" cy="128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4381"/>
        </a:solidFill>
        <a:effectLst/>
      </p:bgPr>
    </p:bg>
    <p:spTree>
      <p:nvGrpSpPr>
        <p:cNvPr id="1" name="Shape 388"/>
        <p:cNvGrpSpPr/>
        <p:nvPr/>
      </p:nvGrpSpPr>
      <p:grpSpPr>
        <a:xfrm>
          <a:off x="0" y="0"/>
          <a:ext cx="0" cy="0"/>
          <a:chOff x="0" y="0"/>
          <a:chExt cx="0" cy="0"/>
        </a:xfrm>
      </p:grpSpPr>
      <p:sp>
        <p:nvSpPr>
          <p:cNvPr id="389" name="Shape 389"/>
          <p:cNvSpPr txBox="1">
            <a:spLocks noGrp="1"/>
          </p:cNvSpPr>
          <p:nvPr>
            <p:ph type="ctrTitle"/>
          </p:nvPr>
        </p:nvSpPr>
        <p:spPr>
          <a:xfrm>
            <a:off x="0" y="2440057"/>
            <a:ext cx="9144000" cy="183423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Source Sans Pro"/>
              <a:buNone/>
            </a:pPr>
            <a:r>
              <a:rPr lang="en-US" sz="6600" b="1" i="0" u="none" strike="noStrike" cap="none">
                <a:solidFill>
                  <a:schemeClr val="lt1"/>
                </a:solidFill>
                <a:latin typeface="Franklin Gothic Book" panose="020B0503020102020204" pitchFamily="34" charset="0"/>
                <a:ea typeface="Source Sans Pro"/>
                <a:cs typeface="Source Sans Pro"/>
                <a:sym typeface="Source Sans Pro"/>
              </a:rPr>
              <a:t>Questions?</a:t>
            </a:r>
            <a:br>
              <a:rPr lang="en-US" sz="6000" b="1" i="0" u="none" strike="noStrike" cap="none">
                <a:solidFill>
                  <a:schemeClr val="lt1"/>
                </a:solidFill>
                <a:latin typeface="Franklin Gothic Book" panose="020B0503020102020204" pitchFamily="34" charset="0"/>
                <a:ea typeface="Source Sans Pro"/>
                <a:cs typeface="Source Sans Pro"/>
                <a:sym typeface="Source Sans Pro"/>
              </a:rPr>
            </a:br>
            <a:r>
              <a:rPr lang="en-US" sz="4200" b="1" i="1" u="none" strike="noStrike" cap="none">
                <a:solidFill>
                  <a:schemeClr val="lt1"/>
                </a:solidFill>
                <a:latin typeface="Franklin Gothic Book" panose="020B0503020102020204" pitchFamily="34" charset="0"/>
                <a:ea typeface="Source Sans Pro"/>
                <a:cs typeface="Source Sans Pro"/>
                <a:sym typeface="Source Sans Pro"/>
              </a:rPr>
              <a:t>Thank You!</a:t>
            </a:r>
          </a:p>
        </p:txBody>
      </p:sp>
      <p:cxnSp>
        <p:nvCxnSpPr>
          <p:cNvPr id="390" name="Shape 390"/>
          <p:cNvCxnSpPr/>
          <p:nvPr/>
        </p:nvCxnSpPr>
        <p:spPr>
          <a:xfrm rot="10800000" flipH="1">
            <a:off x="0" y="0"/>
            <a:ext cx="3517899" cy="2170932"/>
          </a:xfrm>
          <a:prstGeom prst="straightConnector1">
            <a:avLst/>
          </a:prstGeom>
          <a:noFill/>
          <a:ln w="25400" cap="flat" cmpd="sng">
            <a:solidFill>
              <a:srgbClr val="E36C09"/>
            </a:solidFill>
            <a:prstDash val="solid"/>
            <a:round/>
            <a:headEnd type="none" w="med" len="med"/>
            <a:tailEnd type="none" w="med" len="med"/>
          </a:ln>
        </p:spPr>
      </p:cxnSp>
      <p:cxnSp>
        <p:nvCxnSpPr>
          <p:cNvPr id="391" name="Shape 391"/>
          <p:cNvCxnSpPr/>
          <p:nvPr/>
        </p:nvCxnSpPr>
        <p:spPr>
          <a:xfrm rot="10800000" flipH="1">
            <a:off x="5520267" y="4627800"/>
            <a:ext cx="3623733" cy="2230199"/>
          </a:xfrm>
          <a:prstGeom prst="straightConnector1">
            <a:avLst/>
          </a:prstGeom>
          <a:noFill/>
          <a:ln w="25400" cap="flat" cmpd="sng">
            <a:solidFill>
              <a:srgbClr val="E36C09"/>
            </a:solidFill>
            <a:prstDash val="solid"/>
            <a:round/>
            <a:headEnd type="none" w="med" len="med"/>
            <a:tailEnd type="none" w="med" len="med"/>
          </a:ln>
        </p:spPr>
      </p:cxnSp>
      <p:pic>
        <p:nvPicPr>
          <p:cNvPr id="392" name="Shape 392"/>
          <p:cNvPicPr preferRelativeResize="0"/>
          <p:nvPr/>
        </p:nvPicPr>
        <p:blipFill rotWithShape="1">
          <a:blip r:embed="rId3">
            <a:alphaModFix/>
          </a:blip>
          <a:srcRect/>
          <a:stretch/>
        </p:blipFill>
        <p:spPr>
          <a:xfrm>
            <a:off x="6932464" y="145668"/>
            <a:ext cx="2070099" cy="1167522"/>
          </a:xfrm>
          <a:prstGeom prst="rect">
            <a:avLst/>
          </a:prstGeom>
          <a:noFill/>
          <a:ln>
            <a:noFill/>
          </a:ln>
        </p:spPr>
      </p:pic>
      <p:pic>
        <p:nvPicPr>
          <p:cNvPr id="393" name="Shape 393"/>
          <p:cNvPicPr preferRelativeResize="0"/>
          <p:nvPr/>
        </p:nvPicPr>
        <p:blipFill rotWithShape="1">
          <a:blip r:embed="rId4">
            <a:alphaModFix/>
          </a:blip>
          <a:srcRect/>
          <a:stretch/>
        </p:blipFill>
        <p:spPr>
          <a:xfrm>
            <a:off x="110118" y="6040346"/>
            <a:ext cx="5444014" cy="59776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Box 1"/>
          <p:cNvSpPr txBox="1"/>
          <p:nvPr/>
        </p:nvSpPr>
        <p:spPr>
          <a:xfrm>
            <a:off x="457200" y="6275395"/>
            <a:ext cx="4479235" cy="307777"/>
          </a:xfrm>
          <a:prstGeom prst="rect">
            <a:avLst/>
          </a:prstGeom>
          <a:noFill/>
        </p:spPr>
        <p:txBody>
          <a:bodyPr wrap="square" rtlCol="0">
            <a:spAutoFit/>
          </a:bodyPr>
          <a:lstStyle/>
          <a:p>
            <a:r>
              <a:rPr lang="en-US" dirty="0">
                <a:latin typeface="Franklin Gothic Book" panose="020B0503020102020204" pitchFamily="34" charset="0"/>
              </a:rPr>
              <a:t>*</a:t>
            </a:r>
            <a:r>
              <a:rPr lang="en-US" dirty="0">
                <a:latin typeface="Franklin Gothic Book" panose="020B0503020102020204" pitchFamily="34" charset="0"/>
                <a:hlinkClick r:id="rId3"/>
              </a:rPr>
              <a:t>Defined by Webster's Dictionary </a:t>
            </a:r>
            <a:endParaRPr lang="en-US" dirty="0">
              <a:latin typeface="Franklin Gothic Book" panose="020B0503020102020204" pitchFamily="34" charset="0"/>
            </a:endParaRPr>
          </a:p>
        </p:txBody>
      </p:sp>
      <p:sp>
        <p:nvSpPr>
          <p:cNvPr id="227" name="Shape 227"/>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600" b="1" dirty="0">
                <a:solidFill>
                  <a:srgbClr val="E46C0A"/>
                </a:solidFill>
                <a:latin typeface="Franklin Gothic Book" panose="020B0503020102020204" pitchFamily="34" charset="0"/>
                <a:ea typeface="Source Sans Pro"/>
                <a:cs typeface="Source Sans Pro"/>
                <a:sym typeface="Source Sans Pro"/>
              </a:rPr>
              <a:t>Diversity, Defined*</a:t>
            </a:r>
            <a:endParaRPr lang="en-US" sz="4600" b="1" i="0" u="none" strike="noStrike" cap="none" dirty="0">
              <a:solidFill>
                <a:srgbClr val="E46C0A"/>
              </a:solidFill>
              <a:latin typeface="Franklin Gothic Book" panose="020B0503020102020204" pitchFamily="34" charset="0"/>
              <a:ea typeface="Source Sans Pro"/>
              <a:cs typeface="Source Sans Pro"/>
              <a:sym typeface="Source Sans Pro"/>
            </a:endParaRPr>
          </a:p>
        </p:txBody>
      </p:sp>
      <p:sp>
        <p:nvSpPr>
          <p:cNvPr id="228" name="Shape 228"/>
          <p:cNvSpPr txBox="1">
            <a:spLocks noGrp="1"/>
          </p:cNvSpPr>
          <p:nvPr>
            <p:ph type="body" idx="1"/>
          </p:nvPr>
        </p:nvSpPr>
        <p:spPr>
          <a:xfrm>
            <a:off x="457200" y="1950278"/>
            <a:ext cx="8229600" cy="4039095"/>
          </a:xfrm>
          <a:prstGeom prst="rect">
            <a:avLst/>
          </a:prstGeom>
          <a:noFill/>
          <a:ln>
            <a:noFill/>
          </a:ln>
        </p:spPr>
        <p:txBody>
          <a:bodyPr lIns="91425" tIns="45700" rIns="91425" bIns="45700" anchor="t" anchorCtr="0">
            <a:noAutofit/>
          </a:bodyPr>
          <a:lstStyle/>
          <a:p>
            <a:r>
              <a:rPr lang="en-US" sz="2400" b="1" dirty="0">
                <a:latin typeface="Franklin Gothic Book" panose="020B0503020102020204" pitchFamily="34" charset="0"/>
              </a:rPr>
              <a:t>Definition of </a:t>
            </a:r>
            <a:r>
              <a:rPr lang="en-US" sz="2400" b="1" cap="small" dirty="0">
                <a:latin typeface="Franklin Gothic Book" panose="020B0503020102020204" pitchFamily="34" charset="0"/>
              </a:rPr>
              <a:t>diversity</a:t>
            </a:r>
            <a:endParaRPr lang="en-US" sz="2400" b="1" dirty="0">
              <a:latin typeface="Franklin Gothic Book" panose="020B0503020102020204" pitchFamily="34" charset="0"/>
            </a:endParaRPr>
          </a:p>
          <a:p>
            <a:pPr lvl="1"/>
            <a:r>
              <a:rPr lang="en-US" sz="2000" i="1" dirty="0">
                <a:latin typeface="Franklin Gothic Book" panose="020B0503020102020204" pitchFamily="34" charset="0"/>
              </a:rPr>
              <a:t>plural</a:t>
            </a:r>
            <a:r>
              <a:rPr lang="en-US" sz="2000" dirty="0">
                <a:latin typeface="Franklin Gothic Book" panose="020B0503020102020204" pitchFamily="34" charset="0"/>
              </a:rPr>
              <a:t> </a:t>
            </a:r>
            <a:r>
              <a:rPr lang="en-US" sz="2000" b="1" dirty="0">
                <a:latin typeface="Franklin Gothic Book" panose="020B0503020102020204" pitchFamily="34" charset="0"/>
              </a:rPr>
              <a:t>diversities</a:t>
            </a:r>
          </a:p>
          <a:p>
            <a:r>
              <a:rPr lang="en-US" sz="2400" b="1" i="1" dirty="0">
                <a:latin typeface="Franklin Gothic Book" panose="020B0503020102020204" pitchFamily="34" charset="0"/>
              </a:rPr>
              <a:t>1</a:t>
            </a:r>
            <a:r>
              <a:rPr lang="en-US" sz="2400" b="1" dirty="0">
                <a:latin typeface="Franklin Gothic Book" panose="020B0503020102020204" pitchFamily="34" charset="0"/>
              </a:rPr>
              <a:t>:</a:t>
            </a:r>
            <a:r>
              <a:rPr lang="en-US" sz="2400" dirty="0">
                <a:latin typeface="Franklin Gothic Book" panose="020B0503020102020204" pitchFamily="34" charset="0"/>
              </a:rPr>
              <a:t>  the condition of having or being composed of differing elements </a:t>
            </a:r>
            <a:r>
              <a:rPr lang="en-US" sz="2400" b="1" dirty="0">
                <a:latin typeface="Franklin Gothic Book" panose="020B0503020102020204" pitchFamily="34" charset="0"/>
              </a:rPr>
              <a:t>:</a:t>
            </a:r>
            <a:r>
              <a:rPr lang="en-US" sz="2400" dirty="0">
                <a:latin typeface="Franklin Gothic Book" panose="020B0503020102020204" pitchFamily="34" charset="0"/>
              </a:rPr>
              <a:t>  </a:t>
            </a:r>
            <a:r>
              <a:rPr lang="en-US" sz="2400" cap="small" dirty="0">
                <a:latin typeface="Franklin Gothic Book" panose="020B0503020102020204" pitchFamily="34" charset="0"/>
              </a:rPr>
              <a:t>variety</a:t>
            </a:r>
            <a:r>
              <a:rPr lang="en-US" sz="2400" dirty="0">
                <a:latin typeface="Franklin Gothic Book" panose="020B0503020102020204" pitchFamily="34" charset="0"/>
              </a:rPr>
              <a:t>; </a:t>
            </a:r>
            <a:r>
              <a:rPr lang="en-US" sz="2400" i="1" dirty="0">
                <a:latin typeface="Franklin Gothic Book" panose="020B0503020102020204" pitchFamily="34" charset="0"/>
              </a:rPr>
              <a:t>especially</a:t>
            </a:r>
            <a:r>
              <a:rPr lang="en-US" sz="2400" dirty="0">
                <a:latin typeface="Franklin Gothic Book" panose="020B0503020102020204" pitchFamily="34" charset="0"/>
              </a:rPr>
              <a:t> </a:t>
            </a:r>
            <a:r>
              <a:rPr lang="en-US" sz="2400" b="1" dirty="0">
                <a:latin typeface="Franklin Gothic Book" panose="020B0503020102020204" pitchFamily="34" charset="0"/>
              </a:rPr>
              <a:t>:</a:t>
            </a:r>
            <a:r>
              <a:rPr lang="en-US" sz="2400" dirty="0">
                <a:latin typeface="Franklin Gothic Book" panose="020B0503020102020204" pitchFamily="34" charset="0"/>
              </a:rPr>
              <a:t>  the inclusion of different types of people (such as people of different races or cultures) in a group or organization programs intended to promote </a:t>
            </a:r>
            <a:r>
              <a:rPr lang="en-US" sz="2400" i="1" dirty="0">
                <a:latin typeface="Franklin Gothic Book" panose="020B0503020102020204" pitchFamily="34" charset="0"/>
              </a:rPr>
              <a:t>diversity</a:t>
            </a:r>
            <a:r>
              <a:rPr lang="en-US" sz="2400" dirty="0">
                <a:latin typeface="Franklin Gothic Book" panose="020B0503020102020204" pitchFamily="34" charset="0"/>
              </a:rPr>
              <a:t> in schools</a:t>
            </a:r>
          </a:p>
          <a:p>
            <a:r>
              <a:rPr lang="en-US" sz="2400" b="1" i="1" dirty="0">
                <a:latin typeface="Franklin Gothic Book" panose="020B0503020102020204" pitchFamily="34" charset="0"/>
              </a:rPr>
              <a:t>2</a:t>
            </a:r>
            <a:r>
              <a:rPr lang="en-US" sz="2400" b="1" dirty="0">
                <a:latin typeface="Franklin Gothic Book" panose="020B0503020102020204" pitchFamily="34" charset="0"/>
              </a:rPr>
              <a:t>:</a:t>
            </a:r>
            <a:r>
              <a:rPr lang="en-US" sz="2400" dirty="0">
                <a:latin typeface="Franklin Gothic Book" panose="020B0503020102020204" pitchFamily="34" charset="0"/>
              </a:rPr>
              <a:t>  an instance of being composed of differing elements or qualities </a:t>
            </a:r>
            <a:r>
              <a:rPr lang="en-US" sz="2400" b="1" dirty="0">
                <a:latin typeface="Franklin Gothic Book" panose="020B0503020102020204" pitchFamily="34" charset="0"/>
              </a:rPr>
              <a:t>:</a:t>
            </a:r>
            <a:r>
              <a:rPr lang="en-US" sz="2400" dirty="0">
                <a:latin typeface="Franklin Gothic Book" panose="020B0503020102020204" pitchFamily="34" charset="0"/>
              </a:rPr>
              <a:t>  an instance of being diverse a </a:t>
            </a:r>
            <a:r>
              <a:rPr lang="en-US" sz="2400" i="1" dirty="0">
                <a:latin typeface="Franklin Gothic Book" panose="020B0503020102020204" pitchFamily="34" charset="0"/>
              </a:rPr>
              <a:t>diversity</a:t>
            </a:r>
            <a:r>
              <a:rPr lang="en-US" sz="2400" dirty="0">
                <a:latin typeface="Franklin Gothic Book" panose="020B0503020102020204" pitchFamily="34" charset="0"/>
              </a:rPr>
              <a:t> of opinion</a:t>
            </a:r>
          </a:p>
          <a:p>
            <a:pPr marL="0" marR="0" lvl="0" indent="0" algn="l" rtl="0">
              <a:spcBef>
                <a:spcPts val="720"/>
              </a:spcBef>
              <a:buClr>
                <a:schemeClr val="dk1"/>
              </a:buClr>
              <a:buSzPct val="25000"/>
              <a:buFont typeface="Arial"/>
              <a:buNone/>
            </a:pPr>
            <a:endParaRPr sz="3600" b="0" i="0" u="none" strike="noStrike" cap="none" dirty="0">
              <a:solidFill>
                <a:srgbClr val="3B4381"/>
              </a:solidFill>
              <a:latin typeface="Franklin Gothic Book" panose="020B0503020102020204" pitchFamily="34" charset="0"/>
              <a:ea typeface="Source Sans Pro"/>
              <a:cs typeface="Source Sans Pro"/>
              <a:sym typeface="Source Sans Pro"/>
            </a:endParaRPr>
          </a:p>
        </p:txBody>
      </p:sp>
      <p:sp>
        <p:nvSpPr>
          <p:cNvPr id="229" name="Shape 229"/>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230" name="Shape 230"/>
          <p:cNvPicPr preferRelativeResize="0"/>
          <p:nvPr/>
        </p:nvPicPr>
        <p:blipFill rotWithShape="1">
          <a:blip r:embed="rId4">
            <a:alphaModFix/>
          </a:blip>
          <a:srcRect/>
          <a:stretch/>
        </p:blipFill>
        <p:spPr>
          <a:xfrm>
            <a:off x="7279669" y="5768869"/>
            <a:ext cx="1816099" cy="102397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600" b="1" dirty="0">
                <a:solidFill>
                  <a:srgbClr val="E46C0A"/>
                </a:solidFill>
                <a:latin typeface="Franklin Gothic Book" panose="020B0503020102020204" pitchFamily="34" charset="0"/>
                <a:ea typeface="Source Sans Pro"/>
                <a:cs typeface="Source Sans Pro"/>
                <a:sym typeface="Source Sans Pro"/>
              </a:rPr>
              <a:t>PRSSA Diversity Initiative </a:t>
            </a:r>
            <a:endParaRPr lang="en-US" sz="4600" b="1" i="0" u="none" strike="noStrike" cap="none" dirty="0">
              <a:solidFill>
                <a:srgbClr val="E46C0A"/>
              </a:solidFill>
              <a:latin typeface="Franklin Gothic Book" panose="020B0503020102020204" pitchFamily="34" charset="0"/>
              <a:ea typeface="Source Sans Pro"/>
              <a:cs typeface="Source Sans Pro"/>
              <a:sym typeface="Source Sans Pro"/>
            </a:endParaRPr>
          </a:p>
        </p:txBody>
      </p:sp>
      <p:sp>
        <p:nvSpPr>
          <p:cNvPr id="228" name="Shape 228"/>
          <p:cNvSpPr txBox="1">
            <a:spLocks noGrp="1"/>
          </p:cNvSpPr>
          <p:nvPr>
            <p:ph type="body" idx="1"/>
          </p:nvPr>
        </p:nvSpPr>
        <p:spPr>
          <a:xfrm>
            <a:off x="457200" y="1777999"/>
            <a:ext cx="8229600" cy="4039095"/>
          </a:xfrm>
          <a:prstGeom prst="rect">
            <a:avLst/>
          </a:prstGeom>
          <a:noFill/>
          <a:ln>
            <a:noFill/>
          </a:ln>
        </p:spPr>
        <p:txBody>
          <a:bodyPr lIns="91425" tIns="45700" rIns="91425" bIns="45700" anchor="t" anchorCtr="0">
            <a:noAutofit/>
          </a:bodyPr>
          <a:lstStyle/>
          <a:p>
            <a:pPr marL="203200" indent="0">
              <a:buNone/>
            </a:pPr>
            <a:r>
              <a:rPr lang="en-US" dirty="0">
                <a:solidFill>
                  <a:schemeClr val="tx1"/>
                </a:solidFill>
                <a:latin typeface="Franklin Gothic Book" panose="020B0503020102020204" pitchFamily="34" charset="0"/>
              </a:rPr>
              <a:t>The PRSSA National Committee launched a Diversity Initiative in 2005(Updated 2017). The Diversity Initiative states that PRSSA encourages Chapters to recruit and retain diverse membership and leadership representative of the demographic composition at their college or university. </a:t>
            </a:r>
            <a:endParaRPr sz="3600" b="0" i="0" u="none" strike="noStrike" cap="none" dirty="0">
              <a:solidFill>
                <a:schemeClr val="tx1"/>
              </a:solidFill>
              <a:latin typeface="Franklin Gothic Book" panose="020B0503020102020204" pitchFamily="34" charset="0"/>
              <a:ea typeface="Source Sans Pro"/>
              <a:cs typeface="Source Sans Pro"/>
              <a:sym typeface="Source Sans Pro"/>
            </a:endParaRPr>
          </a:p>
        </p:txBody>
      </p:sp>
      <p:sp>
        <p:nvSpPr>
          <p:cNvPr id="229" name="Shape 229"/>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230" name="Shape 230"/>
          <p:cNvPicPr preferRelativeResize="0"/>
          <p:nvPr/>
        </p:nvPicPr>
        <p:blipFill rotWithShape="1">
          <a:blip r:embed="rId3">
            <a:alphaModFix/>
          </a:blip>
          <a:srcRect/>
          <a:stretch/>
        </p:blipFill>
        <p:spPr>
          <a:xfrm>
            <a:off x="7279669" y="5768869"/>
            <a:ext cx="1816099" cy="1023971"/>
          </a:xfrm>
          <a:prstGeom prst="rect">
            <a:avLst/>
          </a:prstGeom>
          <a:noFill/>
          <a:ln>
            <a:noFill/>
          </a:ln>
        </p:spPr>
      </p:pic>
    </p:spTree>
    <p:extLst>
      <p:ext uri="{BB962C8B-B14F-4D97-AF65-F5344CB8AC3E}">
        <p14:creationId xmlns:p14="http://schemas.microsoft.com/office/powerpoint/2010/main" val="50959927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600" b="1" dirty="0">
                <a:solidFill>
                  <a:srgbClr val="E46C0A"/>
                </a:solidFill>
                <a:latin typeface="Franklin Gothic Book" panose="020B0503020102020204" pitchFamily="34" charset="0"/>
                <a:ea typeface="Source Sans Pro"/>
                <a:cs typeface="Source Sans Pro"/>
                <a:sym typeface="Source Sans Pro"/>
              </a:rPr>
              <a:t>PRSA’s Stance on Diversity</a:t>
            </a:r>
            <a:endParaRPr lang="en-US" sz="4600" b="1" i="0" u="none" strike="noStrike" cap="none" dirty="0">
              <a:solidFill>
                <a:srgbClr val="E46C0A"/>
              </a:solidFill>
              <a:latin typeface="Franklin Gothic Book" panose="020B0503020102020204" pitchFamily="34" charset="0"/>
              <a:ea typeface="Source Sans Pro"/>
              <a:cs typeface="Source Sans Pro"/>
              <a:sym typeface="Source Sans Pro"/>
            </a:endParaRPr>
          </a:p>
        </p:txBody>
      </p:sp>
      <p:sp>
        <p:nvSpPr>
          <p:cNvPr id="228" name="Shape 228"/>
          <p:cNvSpPr txBox="1">
            <a:spLocks noGrp="1"/>
          </p:cNvSpPr>
          <p:nvPr>
            <p:ph type="body" idx="1"/>
          </p:nvPr>
        </p:nvSpPr>
        <p:spPr>
          <a:xfrm>
            <a:off x="457200" y="1589165"/>
            <a:ext cx="8229600" cy="4039095"/>
          </a:xfrm>
          <a:prstGeom prst="rect">
            <a:avLst/>
          </a:prstGeom>
          <a:noFill/>
          <a:ln>
            <a:noFill/>
          </a:ln>
        </p:spPr>
        <p:txBody>
          <a:bodyPr lIns="91425" tIns="45700" rIns="91425" bIns="45700" anchor="t" anchorCtr="0">
            <a:noAutofit/>
          </a:bodyPr>
          <a:lstStyle/>
          <a:p>
            <a:pPr marL="203200" indent="0">
              <a:buNone/>
            </a:pPr>
            <a:r>
              <a:rPr lang="en-US" sz="2800" dirty="0">
                <a:latin typeface="Franklin Gothic Book" panose="020B0503020102020204" pitchFamily="34" charset="0"/>
              </a:rPr>
              <a:t>To champion diversity of thought, cultures, disciplines, ideals, gender, disabilities, sexual orientation and age in order to develop an inclusive Society. By reaching and involving members who represent a broad spectrum of differences, we will encourage and educate members about the benefits of a diverse profession by providing professional development, knowledge and support to help them succeed in public relations.</a:t>
            </a:r>
            <a:endParaRPr sz="4000" b="0" i="0" u="none" strike="noStrike" cap="none" dirty="0">
              <a:solidFill>
                <a:srgbClr val="3B4381"/>
              </a:solidFill>
              <a:latin typeface="Franklin Gothic Book" panose="020B0503020102020204" pitchFamily="34" charset="0"/>
              <a:ea typeface="Source Sans Pro"/>
              <a:cs typeface="Source Sans Pro"/>
              <a:sym typeface="Source Sans Pro"/>
            </a:endParaRPr>
          </a:p>
        </p:txBody>
      </p:sp>
      <p:sp>
        <p:nvSpPr>
          <p:cNvPr id="229" name="Shape 229"/>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230" name="Shape 230"/>
          <p:cNvPicPr preferRelativeResize="0"/>
          <p:nvPr/>
        </p:nvPicPr>
        <p:blipFill rotWithShape="1">
          <a:blip r:embed="rId3">
            <a:alphaModFix/>
          </a:blip>
          <a:srcRect/>
          <a:stretch/>
        </p:blipFill>
        <p:spPr>
          <a:xfrm>
            <a:off x="7279669" y="5768869"/>
            <a:ext cx="1816099" cy="1023971"/>
          </a:xfrm>
          <a:prstGeom prst="rect">
            <a:avLst/>
          </a:prstGeom>
          <a:noFill/>
          <a:ln>
            <a:noFill/>
          </a:ln>
        </p:spPr>
      </p:pic>
    </p:spTree>
    <p:extLst>
      <p:ext uri="{BB962C8B-B14F-4D97-AF65-F5344CB8AC3E}">
        <p14:creationId xmlns:p14="http://schemas.microsoft.com/office/powerpoint/2010/main" val="232199332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135467"/>
            <a:ext cx="8229600" cy="1135638"/>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800" b="1" i="0" u="none" strike="noStrike" cap="none" dirty="0">
                <a:solidFill>
                  <a:srgbClr val="E46C0A"/>
                </a:solidFill>
                <a:latin typeface="Franklin Gothic Book" panose="020B0503020102020204" pitchFamily="34" charset="0"/>
                <a:ea typeface="Source Sans Pro"/>
                <a:cs typeface="Source Sans Pro"/>
                <a:sym typeface="Source Sans Pro"/>
              </a:rPr>
              <a:t>What Diversity Looks Like</a:t>
            </a:r>
          </a:p>
        </p:txBody>
      </p:sp>
      <p:sp>
        <p:nvSpPr>
          <p:cNvPr id="191" name="Shape 191"/>
          <p:cNvSpPr txBox="1">
            <a:spLocks noGrp="1"/>
          </p:cNvSpPr>
          <p:nvPr>
            <p:ph type="body" idx="1"/>
          </p:nvPr>
        </p:nvSpPr>
        <p:spPr>
          <a:xfrm>
            <a:off x="457200" y="1600200"/>
            <a:ext cx="8229600" cy="5011868"/>
          </a:xfrm>
          <a:prstGeom prst="rect">
            <a:avLst/>
          </a:prstGeom>
          <a:noFill/>
          <a:ln>
            <a:noFill/>
          </a:ln>
        </p:spPr>
        <p:txBody>
          <a:bodyPr lIns="91425" tIns="45700" rIns="91425" bIns="45700" anchor="t" anchorCtr="0">
            <a:noAutofit/>
          </a:bodyPr>
          <a:lstStyle/>
          <a:p>
            <a:pPr marL="0" lvl="0" indent="0">
              <a:spcBef>
                <a:spcPts val="660"/>
              </a:spcBef>
              <a:buSzPct val="25000"/>
              <a:buNone/>
            </a:pPr>
            <a:r>
              <a:rPr lang="en-US" dirty="0">
                <a:latin typeface="Franklin Gothic Book" panose="020B0503020102020204" pitchFamily="34" charset="0"/>
              </a:rPr>
              <a:t>Diversity is not a cookie cutter definition of just one segment of the population. Diversity is reflected on not only the outside but also the inside. There are inherent diversity such as sex, ethnicity, sexual orientation, etc. and there are acquired diversity traits which are gained through experience such as language skills, culture, etc.</a:t>
            </a:r>
          </a:p>
          <a:p>
            <a:pPr marL="0" lvl="0" indent="0">
              <a:spcBef>
                <a:spcPts val="660"/>
              </a:spcBef>
              <a:buSzPct val="25000"/>
              <a:buNone/>
            </a:pPr>
            <a:br>
              <a:rPr lang="en-US" dirty="0">
                <a:latin typeface="Franklin Gothic Book" panose="020B0503020102020204" pitchFamily="34" charset="0"/>
              </a:rPr>
            </a:br>
            <a:endParaRPr sz="3300" b="1" i="0" u="none" strike="noStrike" cap="none" dirty="0">
              <a:solidFill>
                <a:srgbClr val="3B4381"/>
              </a:solidFill>
              <a:latin typeface="Franklin Gothic Book" panose="020B0503020102020204" pitchFamily="34" charset="0"/>
              <a:ea typeface="Source Sans Pro"/>
              <a:cs typeface="Source Sans Pro"/>
              <a:sym typeface="Source Sans Pro"/>
            </a:endParaRPr>
          </a:p>
        </p:txBody>
      </p:sp>
      <p:pic>
        <p:nvPicPr>
          <p:cNvPr id="192" name="Shape 192"/>
          <p:cNvPicPr preferRelativeResize="0"/>
          <p:nvPr/>
        </p:nvPicPr>
        <p:blipFill rotWithShape="1">
          <a:blip r:embed="rId3">
            <a:alphaModFix/>
          </a:blip>
          <a:srcRect/>
          <a:stretch/>
        </p:blipFill>
        <p:spPr>
          <a:xfrm>
            <a:off x="7279669" y="5768869"/>
            <a:ext cx="1816099" cy="1023971"/>
          </a:xfrm>
          <a:prstGeom prst="rect">
            <a:avLst/>
          </a:prstGeom>
          <a:noFill/>
          <a:ln>
            <a:noFill/>
          </a:ln>
        </p:spPr>
      </p:pic>
      <p:sp>
        <p:nvSpPr>
          <p:cNvPr id="193" name="Shape 193"/>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800" b="1" i="0" u="none" strike="noStrike" cap="none" dirty="0">
                <a:solidFill>
                  <a:srgbClr val="E46C0A"/>
                </a:solidFill>
                <a:latin typeface="Franklin Gothic Book" panose="020B0503020102020204" pitchFamily="34" charset="0"/>
                <a:ea typeface="Source Sans Pro"/>
                <a:cs typeface="Source Sans Pro"/>
                <a:sym typeface="Source Sans Pro"/>
              </a:rPr>
              <a:t>How Diversity Impacts PR</a:t>
            </a:r>
          </a:p>
        </p:txBody>
      </p:sp>
      <p:sp>
        <p:nvSpPr>
          <p:cNvPr id="301" name="Shape 301"/>
          <p:cNvSpPr txBox="1">
            <a:spLocks noGrp="1"/>
          </p:cNvSpPr>
          <p:nvPr>
            <p:ph type="body" idx="1"/>
          </p:nvPr>
        </p:nvSpPr>
        <p:spPr>
          <a:xfrm>
            <a:off x="447629" y="1879601"/>
            <a:ext cx="8365067" cy="38045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None/>
            </a:pPr>
            <a:r>
              <a:rPr lang="en-US" sz="2800" dirty="0">
                <a:solidFill>
                  <a:schemeClr val="tx1"/>
                </a:solidFill>
                <a:latin typeface="Franklin Gothic Book" panose="020B0503020102020204" pitchFamily="34" charset="0"/>
                <a:ea typeface="Source Sans Pro"/>
                <a:cs typeface="Source Sans Pro"/>
                <a:sym typeface="Source Sans Pro"/>
              </a:rPr>
              <a:t>The purpose of public relations is to establish mutually beneficial relationships between organizations and their publics. Since organizations typically have numerous publics it is imperative that each public have a voice in the relationship. Multiple perspectives creates a conversation, not a one sided story. When everyone is heard, everyone is equal. </a:t>
            </a:r>
            <a:endParaRPr lang="en-US" sz="2800" i="0" u="none" strike="noStrike" cap="none" dirty="0">
              <a:solidFill>
                <a:schemeClr val="tx1"/>
              </a:solidFill>
              <a:latin typeface="Franklin Gothic Book" panose="020B0503020102020204" pitchFamily="34" charset="0"/>
              <a:ea typeface="Source Sans Pro"/>
              <a:cs typeface="Source Sans Pro"/>
              <a:sym typeface="Source Sans Pro"/>
            </a:endParaRPr>
          </a:p>
        </p:txBody>
      </p:sp>
      <p:sp>
        <p:nvSpPr>
          <p:cNvPr id="302" name="Shape 302"/>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303" name="Shape 303"/>
          <p:cNvPicPr preferRelativeResize="0"/>
          <p:nvPr/>
        </p:nvPicPr>
        <p:blipFill rotWithShape="1">
          <a:blip r:embed="rId3">
            <a:alphaModFix/>
          </a:blip>
          <a:srcRect/>
          <a:stretch/>
        </p:blipFill>
        <p:spPr>
          <a:xfrm>
            <a:off x="7295746" y="5784944"/>
            <a:ext cx="1816099" cy="102397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pic>
        <p:nvPicPr>
          <p:cNvPr id="2052" name="Picture 4"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975"/>
            <a:ext cx="3892204" cy="38922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74" y="3143300"/>
            <a:ext cx="3653979" cy="26315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niversidad Argentina De La Empresa (UADE) prssa"/>
          <p:cNvPicPr>
            <a:picLocks noChangeAspect="1" noChangeArrowheads="1"/>
          </p:cNvPicPr>
          <p:nvPr/>
        </p:nvPicPr>
        <p:blipFill rotWithShape="1">
          <a:blip r:embed="rId5">
            <a:extLst>
              <a:ext uri="{28A0092B-C50C-407E-A947-70E740481C1C}">
                <a14:useLocalDpi xmlns:a14="http://schemas.microsoft.com/office/drawing/2010/main" val="0"/>
              </a:ext>
            </a:extLst>
          </a:blip>
          <a:srcRect t="31196" b="26762"/>
          <a:stretch/>
        </p:blipFill>
        <p:spPr bwMode="auto">
          <a:xfrm>
            <a:off x="2103650" y="5048691"/>
            <a:ext cx="2913408" cy="1048488"/>
          </a:xfrm>
          <a:prstGeom prst="rect">
            <a:avLst/>
          </a:prstGeom>
          <a:noFill/>
          <a:extLst>
            <a:ext uri="{909E8E84-426E-40DD-AFC4-6F175D3DCCD1}">
              <a14:hiddenFill xmlns:a14="http://schemas.microsoft.com/office/drawing/2010/main">
                <a:solidFill>
                  <a:srgbClr val="FFFFFF"/>
                </a:solidFill>
              </a14:hiddenFill>
            </a:ext>
          </a:extLst>
        </p:spPr>
      </p:pic>
      <p:sp>
        <p:nvSpPr>
          <p:cNvPr id="255" name="Shape 2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800" b="1" i="0" u="none" strike="noStrike" cap="none" dirty="0">
                <a:solidFill>
                  <a:srgbClr val="E46C0A"/>
                </a:solidFill>
                <a:latin typeface="Franklin Gothic Book" panose="020B0503020102020204" pitchFamily="34" charset="0"/>
                <a:ea typeface="Source Sans Pro"/>
                <a:cs typeface="Source Sans Pro"/>
                <a:sym typeface="Source Sans Pro"/>
              </a:rPr>
              <a:t>International Chapters</a:t>
            </a:r>
          </a:p>
        </p:txBody>
      </p:sp>
      <p:sp>
        <p:nvSpPr>
          <p:cNvPr id="256" name="Shape 256"/>
          <p:cNvSpPr txBox="1">
            <a:spLocks noGrp="1"/>
          </p:cNvSpPr>
          <p:nvPr>
            <p:ph type="body" idx="1"/>
          </p:nvPr>
        </p:nvSpPr>
        <p:spPr>
          <a:xfrm>
            <a:off x="321733" y="1490133"/>
            <a:ext cx="8517467" cy="4978399"/>
          </a:xfrm>
          <a:prstGeom prst="rect">
            <a:avLst/>
          </a:prstGeom>
          <a:noFill/>
          <a:ln>
            <a:noFill/>
          </a:ln>
        </p:spPr>
        <p:txBody>
          <a:bodyPr lIns="91425" tIns="45700" rIns="91425" bIns="45700" anchor="t" anchorCtr="0">
            <a:noAutofit/>
          </a:bodyPr>
          <a:lstStyle/>
          <a:p>
            <a:pPr marL="0" marR="0" lvl="0" indent="0" algn="l" rtl="0">
              <a:spcBef>
                <a:spcPts val="0"/>
              </a:spcBef>
              <a:buClr>
                <a:srgbClr val="E46C0A"/>
              </a:buClr>
              <a:buSzPct val="100000"/>
              <a:buNone/>
            </a:pPr>
            <a:r>
              <a:rPr lang="en-US" sz="2800" u="none" strike="noStrike" cap="none" dirty="0">
                <a:solidFill>
                  <a:schemeClr val="tx1"/>
                </a:solidFill>
                <a:latin typeface="Franklin Gothic Book" panose="020B0503020102020204" pitchFamily="34" charset="0"/>
                <a:ea typeface="Source Sans Pro"/>
                <a:cs typeface="Source Sans Pro"/>
                <a:sym typeface="Source Sans Pro"/>
              </a:rPr>
              <a:t>PRSSA currently has three international chapters in Argentina, Columbia and Peru. International outreach was conducted to </a:t>
            </a:r>
            <a:r>
              <a:rPr lang="en-US" sz="2800" dirty="0">
                <a:solidFill>
                  <a:schemeClr val="tx1"/>
                </a:solidFill>
                <a:latin typeface="Franklin Gothic Book" panose="020B0503020102020204" pitchFamily="34" charset="0"/>
                <a:ea typeface="Source Sans Pro"/>
                <a:cs typeface="Source Sans Pro"/>
                <a:sym typeface="Source Sans Pro"/>
              </a:rPr>
              <a:t>have an impact on public relations students beyond the United States.</a:t>
            </a:r>
            <a:endParaRPr lang="en-US" sz="2800" u="none" strike="noStrike" cap="none" dirty="0">
              <a:solidFill>
                <a:schemeClr val="tx1"/>
              </a:solidFill>
              <a:latin typeface="Franklin Gothic Book" panose="020B0503020102020204" pitchFamily="34" charset="0"/>
              <a:ea typeface="Source Sans Pro"/>
              <a:cs typeface="Source Sans Pro"/>
              <a:sym typeface="Source Sans Pro"/>
            </a:endParaRPr>
          </a:p>
        </p:txBody>
      </p:sp>
      <p:sp>
        <p:nvSpPr>
          <p:cNvPr id="257" name="Shape 257"/>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258" name="Shape 258"/>
          <p:cNvPicPr preferRelativeResize="0"/>
          <p:nvPr/>
        </p:nvPicPr>
        <p:blipFill rotWithShape="1">
          <a:blip r:embed="rId6">
            <a:alphaModFix/>
          </a:blip>
          <a:srcRect/>
          <a:stretch/>
        </p:blipFill>
        <p:spPr>
          <a:xfrm>
            <a:off x="7257560" y="5774891"/>
            <a:ext cx="1816099" cy="1023971"/>
          </a:xfrm>
          <a:prstGeom prst="rect">
            <a:avLst/>
          </a:prstGeom>
          <a:noFill/>
          <a:ln>
            <a:noFill/>
          </a:ln>
        </p:spPr>
      </p:pic>
      <p:pic>
        <p:nvPicPr>
          <p:cNvPr id="2056" name="Picture 8" descr="Image result for prssa transparen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2826" y="5259339"/>
            <a:ext cx="1765713" cy="995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b="1" i="0" u="none" strike="noStrike" cap="none" dirty="0">
                <a:solidFill>
                  <a:srgbClr val="E46C0A"/>
                </a:solidFill>
                <a:latin typeface="Franklin Gothic Book" panose="020B0503020102020204" pitchFamily="34" charset="0"/>
                <a:ea typeface="Source Sans Pro"/>
                <a:cs typeface="Source Sans Pro"/>
                <a:sym typeface="Source Sans Pro"/>
              </a:rPr>
              <a:t>The Benefits of Diversity</a:t>
            </a:r>
          </a:p>
        </p:txBody>
      </p:sp>
      <p:sp>
        <p:nvSpPr>
          <p:cNvPr id="338" name="Shape 338"/>
          <p:cNvSpPr txBox="1">
            <a:spLocks noGrp="1"/>
          </p:cNvSpPr>
          <p:nvPr>
            <p:ph type="body" idx="1"/>
          </p:nvPr>
        </p:nvSpPr>
        <p:spPr>
          <a:xfrm>
            <a:off x="549966" y="2133831"/>
            <a:ext cx="8229600" cy="4039200"/>
          </a:xfrm>
          <a:prstGeom prst="rect">
            <a:avLst/>
          </a:prstGeom>
          <a:noFill/>
          <a:ln>
            <a:noFill/>
          </a:ln>
        </p:spPr>
        <p:txBody>
          <a:bodyPr lIns="91425" tIns="45700" rIns="91425" bIns="45700" anchor="t" anchorCtr="0">
            <a:noAutofit/>
          </a:bodyPr>
          <a:lstStyle/>
          <a:p>
            <a:pPr marL="571500" indent="-571500">
              <a:lnSpc>
                <a:spcPct val="90000"/>
              </a:lnSpc>
              <a:spcBef>
                <a:spcPts val="0"/>
              </a:spcBef>
            </a:pPr>
            <a:r>
              <a:rPr lang="en-US" sz="2800" b="0" i="0" u="none" strike="noStrike" cap="none" dirty="0">
                <a:solidFill>
                  <a:schemeClr val="tx1"/>
                </a:solidFill>
                <a:latin typeface="Franklin Gothic Book" panose="020B0503020102020204" pitchFamily="34" charset="0"/>
                <a:ea typeface="Source Sans Pro"/>
                <a:cs typeface="Source Sans Pro"/>
                <a:sym typeface="Source Sans Pro"/>
              </a:rPr>
              <a:t>A study* conducted by the McKinsey Global Institute found that, “</a:t>
            </a:r>
            <a:r>
              <a:rPr lang="en-US" sz="2400" dirty="0">
                <a:solidFill>
                  <a:schemeClr val="tx1"/>
                </a:solidFill>
                <a:latin typeface="Franklin Gothic Book" panose="020B0503020102020204" pitchFamily="34" charset="0"/>
              </a:rPr>
              <a:t>Companies in the top quartile for racial and ethnic diversity are </a:t>
            </a:r>
            <a:r>
              <a:rPr lang="en-US" sz="2400" dirty="0">
                <a:solidFill>
                  <a:schemeClr val="tx1"/>
                </a:solidFill>
                <a:latin typeface="Franklin Gothic Book" panose="020B0503020102020204" pitchFamily="34" charset="0"/>
                <a:hlinkClick r:id="rId3"/>
              </a:rPr>
              <a:t>35% more likely</a:t>
            </a:r>
            <a:r>
              <a:rPr lang="en-US" sz="2400" dirty="0">
                <a:solidFill>
                  <a:schemeClr val="tx1"/>
                </a:solidFill>
                <a:latin typeface="Franklin Gothic Book" panose="020B0503020102020204" pitchFamily="34" charset="0"/>
              </a:rPr>
              <a:t> to have financial returns above their respective national industry medians.”</a:t>
            </a:r>
          </a:p>
          <a:p>
            <a:pPr marL="971550" lvl="1" indent="-571500">
              <a:lnSpc>
                <a:spcPct val="90000"/>
              </a:lnSpc>
              <a:spcBef>
                <a:spcPts val="0"/>
              </a:spcBef>
            </a:pPr>
            <a:r>
              <a:rPr lang="en-US" sz="2400" b="0" i="0" u="none" strike="noStrike" cap="none" dirty="0">
                <a:solidFill>
                  <a:schemeClr val="tx1"/>
                </a:solidFill>
                <a:latin typeface="Franklin Gothic Book" panose="020B0503020102020204" pitchFamily="34" charset="0"/>
                <a:ea typeface="Source Sans Pro"/>
                <a:cs typeface="Source Sans Pro"/>
                <a:sym typeface="Source Sans Pro"/>
              </a:rPr>
              <a:t>The above study shows that not only is diversity good for a working environment it also can have an affect on a companies bottom-line.</a:t>
            </a:r>
            <a:endParaRPr sz="2400" b="0" i="0" u="none" strike="noStrike" cap="none" dirty="0">
              <a:solidFill>
                <a:schemeClr val="tx1"/>
              </a:solidFill>
              <a:latin typeface="Franklin Gothic Book" panose="020B0503020102020204" pitchFamily="34" charset="0"/>
              <a:ea typeface="Source Sans Pro"/>
              <a:cs typeface="Source Sans Pro"/>
              <a:sym typeface="Source Sans Pro"/>
            </a:endParaRPr>
          </a:p>
        </p:txBody>
      </p:sp>
      <p:sp>
        <p:nvSpPr>
          <p:cNvPr id="339" name="Shape 339"/>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340" name="Shape 340"/>
          <p:cNvPicPr preferRelativeResize="0"/>
          <p:nvPr/>
        </p:nvPicPr>
        <p:blipFill rotWithShape="1">
          <a:blip r:embed="rId4">
            <a:alphaModFix/>
          </a:blip>
          <a:srcRect/>
          <a:stretch/>
        </p:blipFill>
        <p:spPr>
          <a:xfrm>
            <a:off x="7241904" y="5747150"/>
            <a:ext cx="1816099" cy="1023971"/>
          </a:xfrm>
          <a:prstGeom prst="rect">
            <a:avLst/>
          </a:prstGeom>
          <a:noFill/>
          <a:ln>
            <a:noFill/>
          </a:ln>
        </p:spPr>
      </p:pic>
      <p:sp>
        <p:nvSpPr>
          <p:cNvPr id="2" name="TextBox 1"/>
          <p:cNvSpPr txBox="1"/>
          <p:nvPr/>
        </p:nvSpPr>
        <p:spPr>
          <a:xfrm>
            <a:off x="291413" y="6463344"/>
            <a:ext cx="7858540" cy="307777"/>
          </a:xfrm>
          <a:prstGeom prst="rect">
            <a:avLst/>
          </a:prstGeom>
          <a:noFill/>
        </p:spPr>
        <p:txBody>
          <a:bodyPr wrap="square" rtlCol="0">
            <a:spAutoFit/>
          </a:bodyPr>
          <a:lstStyle/>
          <a:p>
            <a:r>
              <a:rPr lang="en-US" dirty="0">
                <a:latin typeface="Franklin Gothic Book" panose="020B0503020102020204" pitchFamily="34" charset="0"/>
              </a:rPr>
              <a:t>*http://www.mckinsey.com/business-functions/organization/our-insights/why-diversity-matters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E46C0A"/>
              </a:buClr>
              <a:buSzPct val="25000"/>
              <a:buFont typeface="Source Sans Pro"/>
              <a:buNone/>
            </a:pPr>
            <a:r>
              <a:rPr lang="en-US" sz="4800" b="1" i="0" u="none" strike="noStrike" cap="none" dirty="0">
                <a:solidFill>
                  <a:srgbClr val="E46C0A"/>
                </a:solidFill>
                <a:latin typeface="Franklin Gothic Book" panose="020B0503020102020204" pitchFamily="34" charset="0"/>
                <a:ea typeface="Source Sans Pro"/>
                <a:cs typeface="Source Sans Pro"/>
                <a:sym typeface="Source Sans Pro"/>
              </a:rPr>
              <a:t>What Can You Do?</a:t>
            </a:r>
          </a:p>
        </p:txBody>
      </p:sp>
      <p:sp>
        <p:nvSpPr>
          <p:cNvPr id="310" name="Shape 310"/>
          <p:cNvSpPr txBox="1">
            <a:spLocks noGrp="1"/>
          </p:cNvSpPr>
          <p:nvPr>
            <p:ph type="body" idx="1"/>
          </p:nvPr>
        </p:nvSpPr>
        <p:spPr>
          <a:xfrm>
            <a:off x="457200" y="2050774"/>
            <a:ext cx="8483599" cy="4525963"/>
          </a:xfrm>
          <a:prstGeom prst="rect">
            <a:avLst/>
          </a:prstGeom>
          <a:noFill/>
          <a:ln>
            <a:noFill/>
          </a:ln>
        </p:spPr>
        <p:txBody>
          <a:bodyPr lIns="91425" tIns="45700" rIns="91425" bIns="45700" anchor="t" anchorCtr="0">
            <a:noAutofit/>
          </a:bodyPr>
          <a:lstStyle/>
          <a:p>
            <a:pPr marL="457200" indent="-457200">
              <a:spcBef>
                <a:spcPts val="0"/>
              </a:spcBef>
              <a:buSzPct val="25000"/>
            </a:pPr>
            <a:r>
              <a:rPr lang="en-US" sz="2800" dirty="0">
                <a:solidFill>
                  <a:schemeClr val="tx1"/>
                </a:solidFill>
                <a:latin typeface="Franklin Gothic Book" panose="020B0503020102020204" pitchFamily="34" charset="0"/>
              </a:rPr>
              <a:t>The first step should be to conduct a member assessment of perceived diversity issues.</a:t>
            </a:r>
          </a:p>
          <a:p>
            <a:pPr marL="457200" indent="-457200">
              <a:spcBef>
                <a:spcPts val="0"/>
              </a:spcBef>
              <a:buSzPct val="25000"/>
            </a:pPr>
            <a:r>
              <a:rPr lang="en-US" sz="2800" dirty="0">
                <a:solidFill>
                  <a:schemeClr val="tx1"/>
                </a:solidFill>
                <a:latin typeface="Franklin Gothic Book" panose="020B0503020102020204" pitchFamily="34" charset="0"/>
              </a:rPr>
              <a:t>Research your universities demographic composition and see if your Chapter reflects that.</a:t>
            </a:r>
          </a:p>
          <a:p>
            <a:pPr marL="457200" indent="-457200">
              <a:spcBef>
                <a:spcPts val="0"/>
              </a:spcBef>
              <a:buSzPct val="25000"/>
            </a:pPr>
            <a:r>
              <a:rPr lang="en-US" sz="2800" dirty="0">
                <a:solidFill>
                  <a:schemeClr val="tx1"/>
                </a:solidFill>
                <a:latin typeface="Franklin Gothic Book" panose="020B0503020102020204" pitchFamily="34" charset="0"/>
              </a:rPr>
              <a:t>Conduct a </a:t>
            </a:r>
            <a:r>
              <a:rPr lang="en-US" sz="2800" dirty="0">
                <a:solidFill>
                  <a:schemeClr val="tx1"/>
                </a:solidFill>
                <a:latin typeface="Franklin Gothic Book" panose="020B0503020102020204" pitchFamily="34" charset="0"/>
                <a:hlinkClick r:id="rId3"/>
              </a:rPr>
              <a:t>High School Outreach</a:t>
            </a:r>
            <a:r>
              <a:rPr lang="en-US" sz="2800" dirty="0">
                <a:solidFill>
                  <a:schemeClr val="tx1"/>
                </a:solidFill>
                <a:latin typeface="Franklin Gothic Book" panose="020B0503020102020204" pitchFamily="34" charset="0"/>
              </a:rPr>
              <a:t> session at a diverse high school.</a:t>
            </a:r>
          </a:p>
          <a:p>
            <a:pPr marL="457200" indent="-457200">
              <a:spcBef>
                <a:spcPts val="0"/>
              </a:spcBef>
              <a:buSzPct val="25000"/>
            </a:pPr>
            <a:r>
              <a:rPr lang="en-US" sz="2800" b="0" i="0" u="none" strike="noStrike" cap="none" dirty="0">
                <a:solidFill>
                  <a:schemeClr val="tx1"/>
                </a:solidFill>
                <a:latin typeface="Franklin Gothic Book" panose="020B0503020102020204" pitchFamily="34" charset="0"/>
                <a:sym typeface="Calibri"/>
              </a:rPr>
              <a:t>Apply for the Dr. F.H. </a:t>
            </a:r>
            <a:r>
              <a:rPr lang="en-US" sz="2800" b="0" i="0" u="none" strike="noStrike" cap="none" dirty="0" err="1">
                <a:solidFill>
                  <a:schemeClr val="tx1"/>
                </a:solidFill>
                <a:latin typeface="Franklin Gothic Book" panose="020B0503020102020204" pitchFamily="34" charset="0"/>
                <a:sym typeface="Calibri"/>
              </a:rPr>
              <a:t>Teahan</a:t>
            </a:r>
            <a:r>
              <a:rPr lang="en-US" sz="2800" b="0" i="0" u="none" strike="noStrike" cap="none" dirty="0">
                <a:solidFill>
                  <a:schemeClr val="tx1"/>
                </a:solidFill>
                <a:latin typeface="Franklin Gothic Book" panose="020B0503020102020204" pitchFamily="34" charset="0"/>
                <a:sym typeface="Calibri"/>
              </a:rPr>
              <a:t> Chapter Diversity Award (Next Slide)</a:t>
            </a:r>
          </a:p>
          <a:p>
            <a:pPr marL="457200" indent="-457200">
              <a:spcBef>
                <a:spcPts val="0"/>
              </a:spcBef>
              <a:buSzPct val="25000"/>
            </a:pPr>
            <a:endParaRPr lang="en-US" sz="3200" b="0" i="0" u="none" strike="noStrike" cap="none" dirty="0">
              <a:solidFill>
                <a:srgbClr val="3B4381"/>
              </a:solidFill>
              <a:latin typeface="Franklin Gothic Book" panose="020B0503020102020204" pitchFamily="34" charset="0"/>
              <a:sym typeface="Calibri"/>
            </a:endParaRPr>
          </a:p>
          <a:p>
            <a:pPr marL="0" indent="0">
              <a:spcBef>
                <a:spcPts val="0"/>
              </a:spcBef>
              <a:buSzPct val="25000"/>
              <a:buNone/>
            </a:pPr>
            <a:endParaRPr lang="en-US" sz="3200" b="0" i="0" u="none" strike="noStrike" cap="none" dirty="0">
              <a:solidFill>
                <a:srgbClr val="3B4381"/>
              </a:solidFill>
              <a:latin typeface="Franklin Gothic Book" panose="020B0503020102020204" pitchFamily="34" charset="0"/>
              <a:sym typeface="Calibri"/>
            </a:endParaRPr>
          </a:p>
        </p:txBody>
      </p:sp>
      <p:sp>
        <p:nvSpPr>
          <p:cNvPr id="311" name="Shape 311"/>
          <p:cNvSpPr/>
          <p:nvPr/>
        </p:nvSpPr>
        <p:spPr>
          <a:xfrm>
            <a:off x="0" y="1271105"/>
            <a:ext cx="9144000" cy="45718"/>
          </a:xfrm>
          <a:prstGeom prst="rect">
            <a:avLst/>
          </a:prstGeom>
          <a:solidFill>
            <a:srgbClr val="3B4381"/>
          </a:solidFill>
          <a:ln w="9525" cap="flat" cmpd="sng">
            <a:solidFill>
              <a:srgbClr val="3B438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Franklin Gothic Book" panose="020B0503020102020204" pitchFamily="34" charset="0"/>
              <a:ea typeface="Calibri"/>
              <a:cs typeface="Calibri"/>
              <a:sym typeface="Calibri"/>
            </a:endParaRPr>
          </a:p>
        </p:txBody>
      </p:sp>
      <p:pic>
        <p:nvPicPr>
          <p:cNvPr id="312" name="Shape 312"/>
          <p:cNvPicPr preferRelativeResize="0"/>
          <p:nvPr/>
        </p:nvPicPr>
        <p:blipFill rotWithShape="1">
          <a:blip r:embed="rId4">
            <a:alphaModFix/>
          </a:blip>
          <a:srcRect/>
          <a:stretch/>
        </p:blipFill>
        <p:spPr>
          <a:xfrm>
            <a:off x="7279669" y="5768869"/>
            <a:ext cx="1816099" cy="102397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824</Words>
  <Application>Microsoft Office PowerPoint</Application>
  <PresentationFormat>On-screen Show (4:3)</PresentationFormat>
  <Paragraphs>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Source Sans Pro</vt:lpstr>
      <vt:lpstr>Franklin Gothic Book</vt:lpstr>
      <vt:lpstr>Arial</vt:lpstr>
      <vt:lpstr>Office Theme</vt:lpstr>
      <vt:lpstr>1_Office Theme</vt:lpstr>
      <vt:lpstr>Diversity in Public Relations</vt:lpstr>
      <vt:lpstr>Diversity, Defined*</vt:lpstr>
      <vt:lpstr>PRSSA Diversity Initiative </vt:lpstr>
      <vt:lpstr>PRSA’s Stance on Diversity</vt:lpstr>
      <vt:lpstr>What Diversity Looks Like</vt:lpstr>
      <vt:lpstr>How Diversity Impacts PR</vt:lpstr>
      <vt:lpstr>International Chapters</vt:lpstr>
      <vt:lpstr>The Benefits of Diversity</vt:lpstr>
      <vt:lpstr>What Can You Do?</vt:lpstr>
      <vt:lpstr>Chapter Diversity Award</vt:lpstr>
      <vt:lpstr>Connect With Our  National Committee</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Relations  Could this be the career for you?</dc:title>
  <dc:creator>Kevin Monahan</dc:creator>
  <cp:lastModifiedBy>Tyler Hyacinth</cp:lastModifiedBy>
  <cp:revision>18</cp:revision>
  <dcterms:modified xsi:type="dcterms:W3CDTF">2017-08-02T16:07:43Z</dcterms:modified>
</cp:coreProperties>
</file>